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9" r:id="rId4"/>
    <p:sldId id="260" r:id="rId5"/>
    <p:sldId id="258" r:id="rId6"/>
    <p:sldId id="261"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52" autoAdjust="0"/>
  </p:normalViewPr>
  <p:slideViewPr>
    <p:cSldViewPr>
      <p:cViewPr>
        <p:scale>
          <a:sx n="100" d="100"/>
          <a:sy n="100" d="100"/>
        </p:scale>
        <p:origin x="-516" y="2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54.7619" units="1/cm"/>
          <inkml:channelProperty channel="Y" name="resolution" value="280.8642" units="1/cm"/>
        </inkml:channelProperties>
      </inkml:inkSource>
      <inkml:timestamp xml:id="ts0" timeString="2012-08-20T14:44:32.850"/>
    </inkml:context>
    <inkml:brush xml:id="br0">
      <inkml:brushProperty name="width" value="0.05292" units="cm"/>
      <inkml:brushProperty name="height" value="0.05292" units="cm"/>
      <inkml:brushProperty name="color" value="#FF0000"/>
    </inkml:brush>
  </inkml:definitions>
  <inkml:trace contextRef="#ctx0" brushRef="#br0">20904 11746</inkml:trace>
  <inkml:trace contextRef="#ctx0" brushRef="#br0" timeOffset="1101.0809">22278 10262</inkml:trace>
</inkml:ink>
</file>

<file path=ppt/ink/ink2.xml><?xml version="1.0" encoding="utf-8"?>
<inkml:ink xmlns:inkml="http://www.w3.org/2003/InkML">
  <inkml:definitions>
    <inkml:context xml:id="ctx0">
      <inkml:inkSource xml:id="inkSrc0">
        <inkml:traceFormat>
          <inkml:channel name="X" type="integer" max="25710" units="cm"/>
          <inkml:channel name="Y" type="integer" max="1450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2-08-20T16:20:26.32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F56CE67-2AFF-4614-8044-6D633959EAB7}" emma:medium="tactile" emma:mode="ink">
          <msink:context xmlns:msink="http://schemas.microsoft.com/ink/2010/main" type="inkDrawing" rotatedBoundingBox="3096,6298 5746,5301 5773,5371 3123,6369" semanticType="callout" shapeName="Other"/>
        </emma:interpretation>
      </emma:emma>
    </inkml:annotationXML>
    <inkml:trace contextRef="#ctx0" brushRef="#br0">1 966 12,'499'-29'9,"74"-4"-1,45-5 0,64-5 0,72-7-1,91-1-1,64-9 0,54-5-2,55-2-1,36-4 0,55 3-1,9 3 0,-19 4 0,-63 4-1,-81 8 0,-65 11-2,-81 4-6,-91 9-12,-127 0-1,-55 9 0,-127-5 6</inkml:trace>
  </inkml:traceGroup>
</inkml:ink>
</file>

<file path=ppt/ink/ink3.xml><?xml version="1.0" encoding="utf-8"?>
<inkml:ink xmlns:inkml="http://www.w3.org/2003/InkML">
  <inkml:definitions>
    <inkml:context xml:id="ctx0">
      <inkml:inkSource xml:id="inkSrc0">
        <inkml:traceFormat>
          <inkml:channel name="X" type="integer" max="25710" units="cm"/>
          <inkml:channel name="Y" type="integer" max="1450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2-08-20T16:20:27.39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685F47C-4256-4083-B084-DE501DBE3479}" emma:medium="tactile" emma:mode="ink">
          <msink:context xmlns:msink="http://schemas.microsoft.com/ink/2010/main" type="inkDrawing" rotatedBoundingBox="3183,5270 5110,6285 5083,6337 3156,5322" semanticType="callout" shapeName="Other"/>
        </emma:interpretation>
      </emma:emma>
    </inkml:annotationXML>
    <inkml:trace contextRef="#ctx0" brushRef="#br0">-18 1 1,'0'0'9,"0"0"1,-41 19 0,41-19-2,192 13-2,-14-1 1,41 7-2,82 0 0,41 11-1,123 7-2,69 11 1,164 9-1,137 14 0,136 3 0,179 5-1,123 7 0,109 2-1,83 9 0,40 4 0,56 3-5,-56 5-8,-68 7-8,-82 20 0,-164-4 4</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EF938-C607-40A0-899E-A452E4600C62}" type="datetimeFigureOut">
              <a:rPr kumimoji="1" lang="ja-JP" altLang="en-US" smtClean="0"/>
              <a:t>2012/8/21</a:t>
            </a:fld>
            <a:endParaRPr kumimoji="1" lang="ja-JP"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3AB9E-6DA7-4261-AC0F-F7EF75DA5CBF}" type="slidenum">
              <a:rPr kumimoji="1" lang="ja-JP" altLang="en-US" smtClean="0"/>
              <a:t>‹#›</a:t>
            </a:fld>
            <a:endParaRPr kumimoji="1" lang="ja-JP" altLang="en-US"/>
          </a:p>
        </p:txBody>
      </p:sp>
    </p:spTree>
    <p:extLst>
      <p:ext uri="{BB962C8B-B14F-4D97-AF65-F5344CB8AC3E}">
        <p14:creationId xmlns:p14="http://schemas.microsoft.com/office/powerpoint/2010/main" val="15514015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dic.naver.com/search.nhn?query=laboratory"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dic.naver.com/search.nhn?query=discover" TargetMode="External"/><Relationship Id="rId4" Type="http://schemas.openxmlformats.org/officeDocument/2006/relationships/hyperlink" Target="http://endic.naver.com/search.nhn?query=schola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ja-JP" altLang="en-US" dirty="0"/>
          </a:p>
        </p:txBody>
      </p:sp>
      <p:sp>
        <p:nvSpPr>
          <p:cNvPr id="4" name="슬라이드 번호 개체 틀 3"/>
          <p:cNvSpPr>
            <a:spLocks noGrp="1"/>
          </p:cNvSpPr>
          <p:nvPr>
            <p:ph type="sldNum" sz="quarter" idx="10"/>
          </p:nvPr>
        </p:nvSpPr>
        <p:spPr/>
        <p:txBody>
          <a:bodyPr/>
          <a:lstStyle/>
          <a:p>
            <a:fld id="{1F53AB9E-6DA7-4261-AC0F-F7EF75DA5CBF}" type="slidenum">
              <a:rPr kumimoji="1" lang="ja-JP" altLang="en-US" smtClean="0"/>
              <a:t>1</a:t>
            </a:fld>
            <a:endParaRPr kumimoji="1" lang="ja-JP" altLang="en-US"/>
          </a:p>
        </p:txBody>
      </p:sp>
    </p:spTree>
    <p:extLst>
      <p:ext uri="{BB962C8B-B14F-4D97-AF65-F5344CB8AC3E}">
        <p14:creationId xmlns:p14="http://schemas.microsoft.com/office/powerpoint/2010/main" val="368082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He was very</a:t>
            </a:r>
            <a:r>
              <a:rPr kumimoji="1" lang="en-US" altLang="ja-JP" baseline="0" dirty="0" smtClean="0"/>
              <a:t> smart, and wise prince.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anecdotally</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When the </a:t>
            </a:r>
            <a:r>
              <a:rPr kumimoji="1" lang="en-US" altLang="ja-JP" dirty="0" err="1" smtClean="0"/>
              <a:t>sejong</a:t>
            </a:r>
            <a:r>
              <a:rPr kumimoji="1" lang="en-US" altLang="ja-JP" dirty="0" smtClean="0"/>
              <a:t> was </a:t>
            </a:r>
            <a:r>
              <a:rPr kumimoji="1" lang="en-US" altLang="ja-JP" dirty="0" err="1" smtClean="0"/>
              <a:t>illed</a:t>
            </a:r>
            <a:r>
              <a:rPr kumimoji="1" lang="en-US" altLang="ja-JP" dirty="0" smtClean="0"/>
              <a:t> by reading too many books, his father king </a:t>
            </a:r>
            <a:r>
              <a:rPr kumimoji="1" lang="en-US" altLang="ja-JP" dirty="0" err="1" smtClean="0"/>
              <a:t>tejong</a:t>
            </a:r>
            <a:r>
              <a:rPr kumimoji="1" lang="en-US" altLang="ja-JP" dirty="0" smtClean="0"/>
              <a:t> was hide all of the book of palace.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But </a:t>
            </a:r>
            <a:r>
              <a:rPr kumimoji="1" lang="en-US" altLang="ja-JP" dirty="0" err="1" smtClean="0"/>
              <a:t>sejong</a:t>
            </a:r>
            <a:r>
              <a:rPr kumimoji="1" lang="en-US" altLang="ja-JP" dirty="0" smtClean="0"/>
              <a:t> found 1 book, and he read it more then thousand times</a:t>
            </a:r>
            <a:r>
              <a:rPr kumimoji="1" lang="ja-JP" altLang="en-US" dirty="0" smtClean="0"/>
              <a:t>。</a:t>
            </a:r>
            <a:endParaRPr kumimoji="1" lang="en-US" altLang="ja-JP" baseline="0"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And  </a:t>
            </a:r>
            <a:r>
              <a:rPr kumimoji="1" lang="en-US" altLang="ja-JP" dirty="0" err="1" smtClean="0"/>
              <a:t>Sejong</a:t>
            </a:r>
            <a:r>
              <a:rPr kumimoji="1" lang="en-US" altLang="ja-JP" dirty="0" smtClean="0"/>
              <a:t> was </a:t>
            </a:r>
            <a:r>
              <a:rPr lang="en-US" altLang="ja-JP" sz="1200" dirty="0" smtClean="0"/>
              <a:t>third son of King </a:t>
            </a:r>
            <a:r>
              <a:rPr lang="en-US" altLang="ja-JP" sz="1200" dirty="0" err="1" smtClean="0"/>
              <a:t>Taejong</a:t>
            </a:r>
            <a:r>
              <a:rPr lang="en-US" altLang="ja-JP"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he had 2 elder</a:t>
            </a:r>
            <a:r>
              <a:rPr lang="en-US" altLang="ja-JP" sz="1200" baseline="0" dirty="0" smtClean="0"/>
              <a:t> brother, but they thought </a:t>
            </a:r>
            <a:r>
              <a:rPr lang="en-US" altLang="ja-JP" sz="1200" baseline="0" dirty="0" err="1" smtClean="0"/>
              <a:t>sejong</a:t>
            </a:r>
            <a:r>
              <a:rPr lang="en-US" altLang="ja-JP" sz="1200" baseline="0" dirty="0" smtClean="0"/>
              <a:t> is the most appropriate for the king.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smtClean="0"/>
              <a:t>They devolved Crown Prince to </a:t>
            </a:r>
            <a:r>
              <a:rPr lang="en-US" altLang="ja-JP" sz="1200" baseline="0" dirty="0" err="1" smtClean="0"/>
              <a:t>sejong</a:t>
            </a:r>
            <a:r>
              <a:rPr lang="en-US" altLang="ja-JP" sz="1200" baseline="0" dirty="0" smtClean="0"/>
              <a:t>. And </a:t>
            </a:r>
            <a:r>
              <a:rPr lang="en-US" altLang="ja-JP" sz="1200" baseline="0" dirty="0" err="1" smtClean="0"/>
              <a:t>ther</a:t>
            </a:r>
            <a:r>
              <a:rPr lang="en-US" altLang="ja-JP" sz="1200" baseline="0" dirty="0" smtClean="0"/>
              <a:t> was no </a:t>
            </a:r>
            <a:r>
              <a:rPr kumimoji="1" lang="en-US" altLang="ja-JP" dirty="0" smtClean="0"/>
              <a:t>Fight</a:t>
            </a:r>
            <a:r>
              <a:rPr kumimoji="1" lang="en-US" altLang="ja-JP" baseline="0" dirty="0" smtClean="0"/>
              <a:t> or war.</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And </a:t>
            </a:r>
            <a:r>
              <a:rPr kumimoji="1" lang="en-US" altLang="ja-JP" baseline="0" dirty="0" err="1" smtClean="0"/>
              <a:t>sejong</a:t>
            </a:r>
            <a:r>
              <a:rPr kumimoji="1" lang="en-US" altLang="ja-JP" baseline="0" dirty="0" smtClean="0"/>
              <a:t> become a king, hi encouraged scientist, and he is inventor of </a:t>
            </a:r>
            <a:r>
              <a:rPr kumimoji="1" lang="en-US" altLang="ja-JP" baseline="0" dirty="0" err="1" smtClean="0"/>
              <a:t>han</a:t>
            </a:r>
            <a:r>
              <a:rPr kumimoji="1" lang="en-US" altLang="ja-JP" baseline="0" dirty="0" smtClean="0"/>
              <a:t> </a:t>
            </a:r>
            <a:r>
              <a:rPr kumimoji="1" lang="en-US" altLang="ja-JP" baseline="0" dirty="0" err="1" smtClean="0"/>
              <a:t>gul</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And last </a:t>
            </a:r>
            <a:r>
              <a:rPr kumimoji="1" lang="en-US" altLang="ja-JP" baseline="0" dirty="0" err="1" smtClean="0"/>
              <a:t>korean</a:t>
            </a:r>
            <a:r>
              <a:rPr kumimoji="1" lang="en-US" altLang="ja-JP" baseline="0" dirty="0" smtClean="0"/>
              <a:t> money, 10 thousand won is designed with </a:t>
            </a:r>
            <a:r>
              <a:rPr kumimoji="1" lang="en-US" altLang="ja-JP" baseline="0" dirty="0" err="1" smtClean="0"/>
              <a:t>sejong</a:t>
            </a:r>
            <a:r>
              <a:rPr kumimoji="1" lang="en-US" altLang="ja-JP" baseline="0" dirty="0" smtClean="0"/>
              <a:t> the great.</a:t>
            </a:r>
            <a:endParaRPr kumimoji="1" lang="en-US" altLang="ja-JP" dirty="0" smtClean="0"/>
          </a:p>
        </p:txBody>
      </p:sp>
      <p:sp>
        <p:nvSpPr>
          <p:cNvPr id="4" name="슬라이드 번호 개체 틀 3"/>
          <p:cNvSpPr>
            <a:spLocks noGrp="1"/>
          </p:cNvSpPr>
          <p:nvPr>
            <p:ph type="sldNum" sz="quarter" idx="10"/>
          </p:nvPr>
        </p:nvSpPr>
        <p:spPr/>
        <p:txBody>
          <a:bodyPr/>
          <a:lstStyle/>
          <a:p>
            <a:fld id="{1F53AB9E-6DA7-4261-AC0F-F7EF75DA5CBF}" type="slidenum">
              <a:rPr kumimoji="1" lang="ja-JP" altLang="en-US" smtClean="0"/>
              <a:t>2</a:t>
            </a:fld>
            <a:endParaRPr kumimoji="1" lang="ja-JP" altLang="en-US"/>
          </a:p>
        </p:txBody>
      </p:sp>
    </p:spTree>
    <p:extLst>
      <p:ext uri="{BB962C8B-B14F-4D97-AF65-F5344CB8AC3E}">
        <p14:creationId xmlns:p14="http://schemas.microsoft.com/office/powerpoint/2010/main" val="168556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hlinkClick r:id="rId3"/>
              </a:rPr>
              <a:t>National</a:t>
            </a:r>
            <a:r>
              <a:rPr kumimoji="1" lang="en-US" altLang="ja-JP" sz="1200" kern="1200" baseline="0" dirty="0" smtClean="0">
                <a:solidFill>
                  <a:schemeClr val="tx1"/>
                </a:solidFill>
                <a:effectLst/>
                <a:latin typeface="+mn-lt"/>
                <a:ea typeface="+mn-ea"/>
                <a:cs typeface="+mn-cs"/>
                <a:hlinkClick r:id="rId3"/>
              </a:rPr>
              <a:t> </a:t>
            </a:r>
            <a:r>
              <a:rPr kumimoji="1" lang="en-US" altLang="ja-JP" sz="1200" kern="1200" dirty="0" smtClean="0">
                <a:solidFill>
                  <a:schemeClr val="tx1"/>
                </a:solidFill>
                <a:effectLst/>
                <a:latin typeface="+mn-lt"/>
                <a:ea typeface="+mn-ea"/>
                <a:cs typeface="+mn-cs"/>
                <a:hlinkClick r:id="rId3"/>
              </a:rPr>
              <a:t>Laboratory</a:t>
            </a:r>
            <a:r>
              <a:rPr kumimoji="1" lang="en-US" altLang="ja-JP" sz="1200" kern="1200" dirty="0" smtClean="0">
                <a:solidFill>
                  <a:schemeClr val="tx1"/>
                </a:solidFill>
                <a:effectLst/>
                <a:latin typeface="+mn-lt"/>
                <a:ea typeface="+mn-ea"/>
                <a:cs typeface="+mn-cs"/>
              </a:rPr>
              <a:t> of </a:t>
            </a:r>
            <a:r>
              <a:rPr kumimoji="1" lang="en-US" altLang="ja-JP" sz="1200" kern="1200" dirty="0" err="1" smtClean="0">
                <a:solidFill>
                  <a:schemeClr val="tx1"/>
                </a:solidFill>
                <a:effectLst/>
                <a:latin typeface="+mn-lt"/>
                <a:ea typeface="+mn-ea"/>
                <a:cs typeface="+mn-cs"/>
              </a:rPr>
              <a:t>joseon</a:t>
            </a:r>
            <a:r>
              <a:rPr kumimoji="1" lang="en-US" altLang="ja-JP" sz="1200" kern="1200" baseline="0" dirty="0" smtClean="0">
                <a:solidFill>
                  <a:schemeClr val="tx1"/>
                </a:solidFill>
                <a:effectLst/>
                <a:latin typeface="+mn-lt"/>
                <a:ea typeface="+mn-ea"/>
                <a:cs typeface="+mn-cs"/>
              </a:rPr>
              <a:t> </a:t>
            </a: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hlinkClick r:id="rId4"/>
              </a:rPr>
              <a:t>Scholar</a:t>
            </a:r>
            <a:r>
              <a:rPr kumimoji="1" lang="en-US" altLang="ja-JP" sz="1200" kern="1200" dirty="0" smtClean="0">
                <a:solidFill>
                  <a:schemeClr val="tx1"/>
                </a:solidFill>
                <a:effectLst/>
                <a:latin typeface="+mn-lt"/>
                <a:ea typeface="+mn-ea"/>
                <a:cs typeface="+mn-cs"/>
              </a:rPr>
              <a:t>s who has gift</a:t>
            </a:r>
            <a:r>
              <a:rPr kumimoji="1" lang="en-US" altLang="ja-JP" sz="1200" kern="1200" baseline="0" dirty="0" smtClean="0">
                <a:solidFill>
                  <a:schemeClr val="tx1"/>
                </a:solidFill>
                <a:effectLst/>
                <a:latin typeface="+mn-lt"/>
                <a:ea typeface="+mn-ea"/>
                <a:cs typeface="+mn-cs"/>
              </a:rPr>
              <a:t> was studied in jeep </a:t>
            </a:r>
            <a:r>
              <a:rPr kumimoji="1" lang="en-US" altLang="ja-JP" sz="1200" kern="1200" baseline="0" dirty="0" err="1" smtClean="0">
                <a:solidFill>
                  <a:schemeClr val="tx1"/>
                </a:solidFill>
                <a:effectLst/>
                <a:latin typeface="+mn-lt"/>
                <a:ea typeface="+mn-ea"/>
                <a:cs typeface="+mn-cs"/>
              </a:rPr>
              <a:t>hyun</a:t>
            </a:r>
            <a:r>
              <a:rPr kumimoji="1" lang="en-US" altLang="ja-JP" sz="1200" kern="1200" baseline="0" dirty="0" smtClean="0">
                <a:solidFill>
                  <a:schemeClr val="tx1"/>
                </a:solidFill>
                <a:effectLst/>
                <a:latin typeface="+mn-lt"/>
                <a:ea typeface="+mn-ea"/>
                <a:cs typeface="+mn-cs"/>
              </a:rPr>
              <a:t> </a:t>
            </a:r>
            <a:r>
              <a:rPr kumimoji="1" lang="en-US" altLang="ja-JP" sz="1200" kern="1200" baseline="0" dirty="0" err="1" smtClean="0">
                <a:solidFill>
                  <a:schemeClr val="tx1"/>
                </a:solidFill>
                <a:effectLst/>
                <a:latin typeface="+mn-lt"/>
                <a:ea typeface="+mn-ea"/>
                <a:cs typeface="+mn-cs"/>
              </a:rPr>
              <a:t>jeon</a:t>
            </a:r>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So many </a:t>
            </a:r>
            <a:r>
              <a:rPr kumimoji="1" lang="en-US" altLang="ja-JP" sz="1200" kern="1200" dirty="0" smtClean="0">
                <a:solidFill>
                  <a:schemeClr val="tx1"/>
                </a:solidFill>
                <a:effectLst/>
                <a:latin typeface="+mn-lt"/>
                <a:ea typeface="+mn-ea"/>
                <a:cs typeface="+mn-cs"/>
              </a:rPr>
              <a:t>advanced technology </a:t>
            </a:r>
            <a:r>
              <a:rPr kumimoji="1" lang="en-US" altLang="ja-JP" sz="1200" kern="1200" dirty="0" smtClean="0">
                <a:solidFill>
                  <a:schemeClr val="tx1"/>
                </a:solidFill>
                <a:effectLst/>
                <a:latin typeface="+mn-lt"/>
                <a:ea typeface="+mn-ea"/>
                <a:cs typeface="+mn-cs"/>
                <a:hlinkClick r:id="rId5"/>
              </a:rPr>
              <a:t>discover</a:t>
            </a:r>
            <a:r>
              <a:rPr kumimoji="1" lang="en-US" altLang="ja-JP" sz="1200" kern="1200" dirty="0" smtClean="0">
                <a:solidFill>
                  <a:schemeClr val="tx1"/>
                </a:solidFill>
                <a:effectLst/>
                <a:latin typeface="+mn-lt"/>
                <a:ea typeface="+mn-ea"/>
                <a:cs typeface="+mn-cs"/>
              </a:rPr>
              <a:t>ed</a:t>
            </a:r>
            <a:r>
              <a:rPr kumimoji="1" lang="en-US" altLang="ja-JP" sz="1200" kern="1200" baseline="0" dirty="0" smtClean="0">
                <a:solidFill>
                  <a:schemeClr val="tx1"/>
                </a:solidFill>
                <a:effectLst/>
                <a:latin typeface="+mn-lt"/>
                <a:ea typeface="+mn-ea"/>
                <a:cs typeface="+mn-cs"/>
              </a:rPr>
              <a:t> in this time, </a:t>
            </a:r>
          </a:p>
        </p:txBody>
      </p:sp>
      <p:sp>
        <p:nvSpPr>
          <p:cNvPr id="4" name="슬라이드 번호 개체 틀 3"/>
          <p:cNvSpPr>
            <a:spLocks noGrp="1"/>
          </p:cNvSpPr>
          <p:nvPr>
            <p:ph type="sldNum" sz="quarter" idx="10"/>
          </p:nvPr>
        </p:nvSpPr>
        <p:spPr/>
        <p:txBody>
          <a:bodyPr/>
          <a:lstStyle/>
          <a:p>
            <a:fld id="{1F53AB9E-6DA7-4261-AC0F-F7EF75DA5CBF}" type="slidenum">
              <a:rPr kumimoji="1" lang="ja-JP" altLang="en-US" smtClean="0"/>
              <a:t>3</a:t>
            </a:fld>
            <a:endParaRPr kumimoji="1" lang="ja-JP" altLang="en-US"/>
          </a:p>
        </p:txBody>
      </p:sp>
    </p:spTree>
    <p:extLst>
      <p:ext uri="{BB962C8B-B14F-4D97-AF65-F5344CB8AC3E}">
        <p14:creationId xmlns:p14="http://schemas.microsoft.com/office/powerpoint/2010/main" val="115710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ja-JP" dirty="0" smtClean="0"/>
              <a:t>The </a:t>
            </a:r>
            <a:r>
              <a:rPr lang="en-US" altLang="ja-JP" dirty="0" err="1" smtClean="0"/>
              <a:t>hangul</a:t>
            </a:r>
            <a:r>
              <a:rPr lang="en-US" altLang="ja-JP" dirty="0" smtClean="0"/>
              <a:t> writing system, developed under wraps by King </a:t>
            </a:r>
            <a:r>
              <a:rPr lang="en-US" altLang="ja-JP" dirty="0" err="1" smtClean="0"/>
              <a:t>Sejong</a:t>
            </a:r>
            <a:r>
              <a:rPr lang="en-US" altLang="ja-JP" dirty="0" smtClean="0"/>
              <a:t> the Great,  was designed to be easy enough to learn in a morning. The user guide published with the new script claimed “A wise man can acquaint himself with them before the morning is over; a stupid man can learn them in the space of ten </a:t>
            </a:r>
            <a:r>
              <a:rPr lang="en-US" altLang="ja-JP" dirty="0" err="1" smtClean="0"/>
              <a:t>days.”This</a:t>
            </a:r>
            <a:r>
              <a:rPr lang="en-US" altLang="ja-JP" dirty="0" smtClean="0"/>
              <a:t> because it’s what’s called a </a:t>
            </a:r>
            <a:r>
              <a:rPr lang="en-US" altLang="ja-JP" dirty="0" err="1" smtClean="0"/>
              <a:t>featural</a:t>
            </a:r>
            <a:r>
              <a:rPr lang="en-US" altLang="ja-JP" dirty="0" smtClean="0"/>
              <a:t> script.</a:t>
            </a:r>
            <a:endParaRPr kumimoji="1" lang="ja-JP" altLang="en-US" dirty="0"/>
          </a:p>
        </p:txBody>
      </p:sp>
      <p:sp>
        <p:nvSpPr>
          <p:cNvPr id="4" name="슬라이드 번호 개체 틀 3"/>
          <p:cNvSpPr>
            <a:spLocks noGrp="1"/>
          </p:cNvSpPr>
          <p:nvPr>
            <p:ph type="sldNum" sz="quarter" idx="10"/>
          </p:nvPr>
        </p:nvSpPr>
        <p:spPr/>
        <p:txBody>
          <a:bodyPr/>
          <a:lstStyle/>
          <a:p>
            <a:fld id="{1F53AB9E-6DA7-4261-AC0F-F7EF75DA5CBF}" type="slidenum">
              <a:rPr kumimoji="1" lang="ja-JP" altLang="en-US" smtClean="0"/>
              <a:t>4</a:t>
            </a:fld>
            <a:endParaRPr kumimoji="1" lang="ja-JP" altLang="en-US"/>
          </a:p>
        </p:txBody>
      </p:sp>
    </p:spTree>
    <p:extLst>
      <p:ext uri="{BB962C8B-B14F-4D97-AF65-F5344CB8AC3E}">
        <p14:creationId xmlns:p14="http://schemas.microsoft.com/office/powerpoint/2010/main" val="351792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ja-JP" dirty="0" smtClean="0"/>
              <a:t>The shapes of the letters come from the way the mouth is shaped to form their sound. All characters map the location of the tongue, palate, teeth, and throat when the sound of each letter is </a:t>
            </a:r>
            <a:r>
              <a:rPr lang="en-US" altLang="ja-JP" dirty="0" err="1" smtClean="0"/>
              <a:t>made.A</a:t>
            </a:r>
            <a:r>
              <a:rPr lang="en-US" altLang="ja-JP" dirty="0" smtClean="0"/>
              <a:t> featured alphabet like </a:t>
            </a:r>
            <a:r>
              <a:rPr lang="en-US" altLang="ja-JP" dirty="0" err="1" smtClean="0"/>
              <a:t>hangul</a:t>
            </a:r>
            <a:r>
              <a:rPr lang="en-US" altLang="ja-JP" dirty="0" smtClean="0"/>
              <a:t> illustrates the features used to form the sounds of each </a:t>
            </a:r>
          </a:p>
          <a:p>
            <a:endParaRPr lang="en-US" altLang="ja-JP" dirty="0" smtClean="0"/>
          </a:p>
          <a:p>
            <a:endParaRPr lang="en-US" altLang="ja-JP" dirty="0" smtClean="0"/>
          </a:p>
          <a:p>
            <a:r>
              <a:rPr lang="ko-KR" altLang="en-US" dirty="0" smtClean="0"/>
              <a:t>작대기 얹으면 </a:t>
            </a:r>
            <a:r>
              <a:rPr lang="ko-KR" altLang="en-US" dirty="0" err="1" smtClean="0"/>
              <a:t>거친소리로</a:t>
            </a:r>
            <a:r>
              <a:rPr lang="ko-KR" altLang="en-US" dirty="0" smtClean="0"/>
              <a:t> 바뀜</a:t>
            </a:r>
            <a:endParaRPr lang="en-US" altLang="ja-JP" dirty="0" smtClean="0"/>
          </a:p>
          <a:p>
            <a:endParaRPr lang="en-US" altLang="ja-JP" dirty="0" smtClean="0"/>
          </a:p>
          <a:p>
            <a:r>
              <a:rPr lang="en-US" altLang="ja-JP" dirty="0" smtClean="0"/>
              <a:t>characters. Combine all the sound signs and you got a letter. But a letter cannot stand alone in Korean. Letters are stacked into syllables of two or three characters, so that every syllable has its own block. Supposedly, it’s easier to read that way, since the stacked characters a shorter scan for each sentence</a:t>
            </a:r>
            <a:endParaRPr lang="en-US" altLang="ja-JP" dirty="0"/>
          </a:p>
        </p:txBody>
      </p:sp>
      <p:sp>
        <p:nvSpPr>
          <p:cNvPr id="4" name="슬라이드 번호 개체 틀 3"/>
          <p:cNvSpPr>
            <a:spLocks noGrp="1"/>
          </p:cNvSpPr>
          <p:nvPr>
            <p:ph type="sldNum" sz="quarter" idx="10"/>
          </p:nvPr>
        </p:nvSpPr>
        <p:spPr/>
        <p:txBody>
          <a:bodyPr/>
          <a:lstStyle/>
          <a:p>
            <a:fld id="{1F53AB9E-6DA7-4261-AC0F-F7EF75DA5CBF}" type="slidenum">
              <a:rPr kumimoji="1" lang="ja-JP" altLang="en-US" smtClean="0"/>
              <a:t>5</a:t>
            </a:fld>
            <a:endParaRPr kumimoji="1" lang="ja-JP" altLang="en-US"/>
          </a:p>
        </p:txBody>
      </p:sp>
    </p:spTree>
    <p:extLst>
      <p:ext uri="{BB962C8B-B14F-4D97-AF65-F5344CB8AC3E}">
        <p14:creationId xmlns:p14="http://schemas.microsoft.com/office/powerpoint/2010/main" val="381679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kumimoji="1" lang="ko-KR" altLang="en-US" smtClean="0"/>
              <a:t>마스터 제목 스타일 편집</a:t>
            </a:r>
            <a:endParaRPr kumimoji="1" lang="ja-JP"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ko-KR" altLang="en-US" smtClean="0"/>
              <a:t>마스터 부제목 스타일 편집</a:t>
            </a:r>
            <a:endParaRPr kumimoji="1" lang="ja-JP" altLang="en-US"/>
          </a:p>
        </p:txBody>
      </p:sp>
      <p:sp>
        <p:nvSpPr>
          <p:cNvPr id="4" name="날짜 개체 틀 3"/>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5" name="바닥글 개체 틀 4"/>
          <p:cNvSpPr>
            <a:spLocks noGrp="1"/>
          </p:cNvSpPr>
          <p:nvPr>
            <p:ph type="ftr" sz="quarter" idx="11"/>
          </p:nvPr>
        </p:nvSpPr>
        <p:spPr/>
        <p:txBody>
          <a:bodyPr/>
          <a:lstStyle/>
          <a:p>
            <a:endParaRPr kumimoji="1" lang="ja-JP" altLang="en-US"/>
          </a:p>
        </p:txBody>
      </p:sp>
      <p:sp>
        <p:nvSpPr>
          <p:cNvPr id="6" name="슬라이드 번호 개체 틀 5"/>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55057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smtClean="0"/>
              <a:t>마스터 제목 스타일 편집</a:t>
            </a:r>
            <a:endParaRPr kumimoji="1" lang="ja-JP" altLang="en-US"/>
          </a:p>
        </p:txBody>
      </p:sp>
      <p:sp>
        <p:nvSpPr>
          <p:cNvPr id="3" name="세로 텍스트 개체 틀 2"/>
          <p:cNvSpPr>
            <a:spLocks noGrp="1"/>
          </p:cNvSpPr>
          <p:nvPr>
            <p:ph type="body" orient="vert" idx="1"/>
          </p:nvPr>
        </p:nvSpPr>
        <p:spPr/>
        <p:txBody>
          <a:bodyPr vert="eaVert"/>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날짜 개체 틀 3"/>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5" name="바닥글 개체 틀 4"/>
          <p:cNvSpPr>
            <a:spLocks noGrp="1"/>
          </p:cNvSpPr>
          <p:nvPr>
            <p:ph type="ftr" sz="quarter" idx="11"/>
          </p:nvPr>
        </p:nvSpPr>
        <p:spPr/>
        <p:txBody>
          <a:bodyPr/>
          <a:lstStyle/>
          <a:p>
            <a:endParaRPr kumimoji="1" lang="ja-JP" altLang="en-US"/>
          </a:p>
        </p:txBody>
      </p:sp>
      <p:sp>
        <p:nvSpPr>
          <p:cNvPr id="6" name="슬라이드 번호 개체 틀 5"/>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422520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kumimoji="1" lang="ko-KR" altLang="en-US" smtClean="0"/>
              <a:t>마스터 제목 스타일 편집</a:t>
            </a:r>
            <a:endParaRPr kumimoji="1" lang="ja-JP"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날짜 개체 틀 3"/>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5" name="바닥글 개체 틀 4"/>
          <p:cNvSpPr>
            <a:spLocks noGrp="1"/>
          </p:cNvSpPr>
          <p:nvPr>
            <p:ph type="ftr" sz="quarter" idx="11"/>
          </p:nvPr>
        </p:nvSpPr>
        <p:spPr/>
        <p:txBody>
          <a:bodyPr/>
          <a:lstStyle/>
          <a:p>
            <a:endParaRPr kumimoji="1" lang="ja-JP" altLang="en-US"/>
          </a:p>
        </p:txBody>
      </p:sp>
      <p:sp>
        <p:nvSpPr>
          <p:cNvPr id="6" name="슬라이드 번호 개체 틀 5"/>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264802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smtClean="0"/>
              <a:t>마스터 제목 스타일 편집</a:t>
            </a:r>
            <a:endParaRPr kumimoji="1" lang="ja-JP" altLang="en-US"/>
          </a:p>
        </p:txBody>
      </p:sp>
      <p:sp>
        <p:nvSpPr>
          <p:cNvPr id="3" name="내용 개체 틀 2"/>
          <p:cNvSpPr>
            <a:spLocks noGrp="1"/>
          </p:cNvSpPr>
          <p:nvPr>
            <p:ph idx="1"/>
          </p:nvPr>
        </p:nvSpPr>
        <p:spPr/>
        <p:txBody>
          <a:body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날짜 개체 틀 3"/>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5" name="바닥글 개체 틀 4"/>
          <p:cNvSpPr>
            <a:spLocks noGrp="1"/>
          </p:cNvSpPr>
          <p:nvPr>
            <p:ph type="ftr" sz="quarter" idx="11"/>
          </p:nvPr>
        </p:nvSpPr>
        <p:spPr/>
        <p:txBody>
          <a:bodyPr/>
          <a:lstStyle/>
          <a:p>
            <a:endParaRPr kumimoji="1" lang="ja-JP" altLang="en-US"/>
          </a:p>
        </p:txBody>
      </p:sp>
      <p:sp>
        <p:nvSpPr>
          <p:cNvPr id="6" name="슬라이드 번호 개체 틀 5"/>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318947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kumimoji="1" lang="ko-KR" altLang="en-US" smtClean="0"/>
              <a:t>마스터 제목 스타일 편집</a:t>
            </a:r>
            <a:endParaRPr kumimoji="1" lang="ja-JP"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ko-KR" altLang="en-US" smtClean="0"/>
              <a:t>마스터 텍스트 스타일을 편집합니다</a:t>
            </a:r>
          </a:p>
        </p:txBody>
      </p:sp>
      <p:sp>
        <p:nvSpPr>
          <p:cNvPr id="4" name="날짜 개체 틀 3"/>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5" name="바닥글 개체 틀 4"/>
          <p:cNvSpPr>
            <a:spLocks noGrp="1"/>
          </p:cNvSpPr>
          <p:nvPr>
            <p:ph type="ftr" sz="quarter" idx="11"/>
          </p:nvPr>
        </p:nvSpPr>
        <p:spPr/>
        <p:txBody>
          <a:bodyPr/>
          <a:lstStyle/>
          <a:p>
            <a:endParaRPr kumimoji="1" lang="ja-JP" altLang="en-US"/>
          </a:p>
        </p:txBody>
      </p:sp>
      <p:sp>
        <p:nvSpPr>
          <p:cNvPr id="6" name="슬라이드 번호 개체 틀 5"/>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350222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smtClean="0"/>
              <a:t>마스터 제목 스타일 편집</a:t>
            </a:r>
            <a:endParaRPr kumimoji="1" lang="ja-JP"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5" name="날짜 개체 틀 4"/>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6" name="바닥글 개체 틀 5"/>
          <p:cNvSpPr>
            <a:spLocks noGrp="1"/>
          </p:cNvSpPr>
          <p:nvPr>
            <p:ph type="ftr" sz="quarter" idx="11"/>
          </p:nvPr>
        </p:nvSpPr>
        <p:spPr/>
        <p:txBody>
          <a:bodyPr/>
          <a:lstStyle/>
          <a:p>
            <a:endParaRPr kumimoji="1" lang="ja-JP" altLang="en-US"/>
          </a:p>
        </p:txBody>
      </p:sp>
      <p:sp>
        <p:nvSpPr>
          <p:cNvPr id="7" name="슬라이드 번호 개체 틀 6"/>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260284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kumimoji="1" lang="ko-KR" altLang="en-US" smtClean="0"/>
              <a:t>마스터 제목 스타일 편집</a:t>
            </a:r>
            <a:endParaRPr kumimoji="1" lang="ja-JP"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7" name="날짜 개체 틀 6"/>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8" name="바닥글 개체 틀 7"/>
          <p:cNvSpPr>
            <a:spLocks noGrp="1"/>
          </p:cNvSpPr>
          <p:nvPr>
            <p:ph type="ftr" sz="quarter" idx="11"/>
          </p:nvPr>
        </p:nvSpPr>
        <p:spPr/>
        <p:txBody>
          <a:bodyPr/>
          <a:lstStyle/>
          <a:p>
            <a:endParaRPr kumimoji="1" lang="ja-JP" altLang="en-US"/>
          </a:p>
        </p:txBody>
      </p:sp>
      <p:sp>
        <p:nvSpPr>
          <p:cNvPr id="9" name="슬라이드 번호 개체 틀 8"/>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84909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smtClean="0"/>
              <a:t>마스터 제목 스타일 편집</a:t>
            </a:r>
            <a:endParaRPr kumimoji="1" lang="ja-JP" altLang="en-US"/>
          </a:p>
        </p:txBody>
      </p:sp>
      <p:sp>
        <p:nvSpPr>
          <p:cNvPr id="3" name="날짜 개체 틀 2"/>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4" name="바닥글 개체 틀 3"/>
          <p:cNvSpPr>
            <a:spLocks noGrp="1"/>
          </p:cNvSpPr>
          <p:nvPr>
            <p:ph type="ftr" sz="quarter" idx="11"/>
          </p:nvPr>
        </p:nvSpPr>
        <p:spPr/>
        <p:txBody>
          <a:bodyPr/>
          <a:lstStyle/>
          <a:p>
            <a:endParaRPr kumimoji="1" lang="ja-JP" altLang="en-US"/>
          </a:p>
        </p:txBody>
      </p:sp>
      <p:sp>
        <p:nvSpPr>
          <p:cNvPr id="5" name="슬라이드 번호 개체 틀 4"/>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200894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3" name="바닥글 개체 틀 2"/>
          <p:cNvSpPr>
            <a:spLocks noGrp="1"/>
          </p:cNvSpPr>
          <p:nvPr>
            <p:ph type="ftr" sz="quarter" idx="11"/>
          </p:nvPr>
        </p:nvSpPr>
        <p:spPr/>
        <p:txBody>
          <a:bodyPr/>
          <a:lstStyle/>
          <a:p>
            <a:endParaRPr kumimoji="1" lang="ja-JP" altLang="en-US"/>
          </a:p>
        </p:txBody>
      </p:sp>
      <p:sp>
        <p:nvSpPr>
          <p:cNvPr id="4" name="슬라이드 번호 개체 틀 3"/>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158170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kumimoji="1" lang="ko-KR" altLang="en-US" smtClean="0"/>
              <a:t>마스터 제목 스타일 편집</a:t>
            </a:r>
            <a:endParaRPr kumimoji="1" lang="ja-JP"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ko-KR" altLang="en-US" smtClean="0"/>
              <a:t>마스터 텍스트 스타일을 편집합니다</a:t>
            </a:r>
          </a:p>
        </p:txBody>
      </p:sp>
      <p:sp>
        <p:nvSpPr>
          <p:cNvPr id="5" name="날짜 개체 틀 4"/>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6" name="바닥글 개체 틀 5"/>
          <p:cNvSpPr>
            <a:spLocks noGrp="1"/>
          </p:cNvSpPr>
          <p:nvPr>
            <p:ph type="ftr" sz="quarter" idx="11"/>
          </p:nvPr>
        </p:nvSpPr>
        <p:spPr/>
        <p:txBody>
          <a:bodyPr/>
          <a:lstStyle/>
          <a:p>
            <a:endParaRPr kumimoji="1" lang="ja-JP" altLang="en-US"/>
          </a:p>
        </p:txBody>
      </p:sp>
      <p:sp>
        <p:nvSpPr>
          <p:cNvPr id="7" name="슬라이드 번호 개체 틀 6"/>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310128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kumimoji="1" lang="ko-KR" altLang="en-US" smtClean="0"/>
              <a:t>마스터 제목 스타일 편집</a:t>
            </a:r>
            <a:endParaRPr kumimoji="1" lang="ja-JP"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ko-KR" altLang="en-US" smtClean="0"/>
              <a:t>마스터 텍스트 스타일을 편집합니다</a:t>
            </a:r>
          </a:p>
        </p:txBody>
      </p:sp>
      <p:sp>
        <p:nvSpPr>
          <p:cNvPr id="5" name="날짜 개체 틀 4"/>
          <p:cNvSpPr>
            <a:spLocks noGrp="1"/>
          </p:cNvSpPr>
          <p:nvPr>
            <p:ph type="dt" sz="half" idx="10"/>
          </p:nvPr>
        </p:nvSpPr>
        <p:spPr/>
        <p:txBody>
          <a:bodyPr/>
          <a:lstStyle/>
          <a:p>
            <a:fld id="{EE5B8E86-B5C1-4B73-9914-ACC51B9301DF}" type="datetimeFigureOut">
              <a:rPr kumimoji="1" lang="ja-JP" altLang="en-US" smtClean="0"/>
              <a:t>2012/8/21</a:t>
            </a:fld>
            <a:endParaRPr kumimoji="1" lang="ja-JP" altLang="en-US"/>
          </a:p>
        </p:txBody>
      </p:sp>
      <p:sp>
        <p:nvSpPr>
          <p:cNvPr id="6" name="바닥글 개체 틀 5"/>
          <p:cNvSpPr>
            <a:spLocks noGrp="1"/>
          </p:cNvSpPr>
          <p:nvPr>
            <p:ph type="ftr" sz="quarter" idx="11"/>
          </p:nvPr>
        </p:nvSpPr>
        <p:spPr/>
        <p:txBody>
          <a:bodyPr/>
          <a:lstStyle/>
          <a:p>
            <a:endParaRPr kumimoji="1" lang="ja-JP" altLang="en-US"/>
          </a:p>
        </p:txBody>
      </p:sp>
      <p:sp>
        <p:nvSpPr>
          <p:cNvPr id="7" name="슬라이드 번호 개체 틀 6"/>
          <p:cNvSpPr>
            <a:spLocks noGrp="1"/>
          </p:cNvSpPr>
          <p:nvPr>
            <p:ph type="sldNum" sz="quarter" idx="12"/>
          </p:nvPr>
        </p:nvSpPr>
        <p:spPr/>
        <p:txBody>
          <a:body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66224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ko-KR" altLang="en-US" smtClean="0"/>
              <a:t>마스터 제목 스타일 편집</a:t>
            </a:r>
            <a:endParaRPr kumimoji="1" lang="ja-JP"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B8E86-B5C1-4B73-9914-ACC51B9301DF}" type="datetimeFigureOut">
              <a:rPr kumimoji="1" lang="ja-JP" altLang="en-US" smtClean="0"/>
              <a:t>2012/8/21</a:t>
            </a:fld>
            <a:endParaRPr kumimoji="1" lang="ja-JP"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999C5-FD72-429B-84CC-94029EAE48F4}" type="slidenum">
              <a:rPr kumimoji="1" lang="ja-JP" altLang="en-US" smtClean="0"/>
              <a:t>‹#›</a:t>
            </a:fld>
            <a:endParaRPr kumimoji="1" lang="ja-JP" altLang="en-US"/>
          </a:p>
        </p:txBody>
      </p:sp>
    </p:spTree>
    <p:extLst>
      <p:ext uri="{BB962C8B-B14F-4D97-AF65-F5344CB8AC3E}">
        <p14:creationId xmlns:p14="http://schemas.microsoft.com/office/powerpoint/2010/main" val="293849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7" Type="http://schemas.openxmlformats.org/officeDocument/2006/relationships/image" Target="../media/image16.emf"/><Relationship Id="rId2" Type="http://schemas.openxmlformats.org/officeDocument/2006/relationships/customXml" Target="../ink/ink2.xml"/><Relationship Id="rId1" Type="http://schemas.openxmlformats.org/officeDocument/2006/relationships/slideLayout" Target="../slideLayouts/slideLayout2.xml"/><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260648"/>
            <a:ext cx="7772400" cy="1470025"/>
          </a:xfrm>
        </p:spPr>
        <p:txBody>
          <a:bodyPr>
            <a:noAutofit/>
          </a:bodyPr>
          <a:lstStyle/>
          <a:p>
            <a:r>
              <a:rPr lang="en-US" altLang="ja-JP" sz="6600" dirty="0" smtClean="0">
                <a:latin typeface="Gabriola" pitchFamily="82" charset="0"/>
              </a:rPr>
              <a:t>King </a:t>
            </a:r>
            <a:r>
              <a:rPr lang="en-US" altLang="ja-JP" sz="6600" dirty="0" err="1" smtClean="0">
                <a:latin typeface="Gabriola" pitchFamily="82" charset="0"/>
              </a:rPr>
              <a:t>Sejong</a:t>
            </a:r>
            <a:r>
              <a:rPr lang="en-US" altLang="ja-JP" sz="6600" dirty="0" smtClean="0">
                <a:latin typeface="Gabriola" pitchFamily="82" charset="0"/>
              </a:rPr>
              <a:t> the great</a:t>
            </a:r>
            <a:r>
              <a:rPr lang="en-US" altLang="ja-JP" sz="6600" dirty="0">
                <a:latin typeface="Gabriola" pitchFamily="82" charset="0"/>
              </a:rPr>
              <a:t/>
            </a:r>
            <a:br>
              <a:rPr lang="en-US" altLang="ja-JP" sz="6600" dirty="0">
                <a:latin typeface="Gabriola" pitchFamily="82" charset="0"/>
              </a:rPr>
            </a:br>
            <a:r>
              <a:rPr lang="en-US" altLang="ja-JP" sz="6600" dirty="0" smtClean="0">
                <a:latin typeface="Gabriola" pitchFamily="82" charset="0"/>
              </a:rPr>
              <a:t>&amp; Hangul </a:t>
            </a:r>
            <a:r>
              <a:rPr lang="en-US" altLang="ja-JP" sz="4800" dirty="0" smtClean="0">
                <a:latin typeface="Gabriola" pitchFamily="82" charset="0"/>
              </a:rPr>
              <a:t>(</a:t>
            </a:r>
            <a:r>
              <a:rPr lang="ko-KR" altLang="en-US" sz="4800" dirty="0" smtClean="0">
                <a:latin typeface="Gabriola" pitchFamily="82" charset="0"/>
              </a:rPr>
              <a:t>한글</a:t>
            </a:r>
            <a:r>
              <a:rPr lang="en-US" altLang="ko-KR" sz="4800" dirty="0" smtClean="0">
                <a:latin typeface="Gabriola" pitchFamily="82" charset="0"/>
              </a:rPr>
              <a:t>)</a:t>
            </a:r>
            <a:r>
              <a:rPr lang="en-US" altLang="ja-JP" sz="4800" dirty="0" smtClean="0">
                <a:latin typeface="Gabriola" pitchFamily="82" charset="0"/>
              </a:rPr>
              <a:t> </a:t>
            </a:r>
            <a:endParaRPr kumimoji="1" lang="ja-JP" altLang="en-US" sz="4800" dirty="0">
              <a:latin typeface="Gabriola" pitchFamily="82" charset="0"/>
            </a:endParaRPr>
          </a:p>
        </p:txBody>
      </p:sp>
      <p:sp>
        <p:nvSpPr>
          <p:cNvPr id="3" name="부제목 2"/>
          <p:cNvSpPr>
            <a:spLocks noGrp="1"/>
          </p:cNvSpPr>
          <p:nvPr>
            <p:ph type="subTitle" idx="1"/>
          </p:nvPr>
        </p:nvSpPr>
        <p:spPr>
          <a:xfrm>
            <a:off x="1521029" y="5517232"/>
            <a:ext cx="6291906" cy="1112168"/>
          </a:xfrm>
        </p:spPr>
        <p:txBody>
          <a:bodyPr>
            <a:normAutofit/>
          </a:bodyPr>
          <a:lstStyle/>
          <a:p>
            <a:pPr>
              <a:lnSpc>
                <a:spcPct val="150000"/>
              </a:lnSpc>
            </a:pPr>
            <a:r>
              <a:rPr kumimoji="1" lang="en-US" altLang="ja-JP" sz="3600" dirty="0" smtClean="0">
                <a:latin typeface="+mn-ea"/>
              </a:rPr>
              <a:t>1045 </a:t>
            </a:r>
            <a:r>
              <a:rPr kumimoji="1" lang="en-US" altLang="ja-JP" sz="3600" dirty="0" err="1" smtClean="0">
                <a:latin typeface="+mn-ea"/>
              </a:rPr>
              <a:t>kim</a:t>
            </a:r>
            <a:r>
              <a:rPr kumimoji="1" lang="en-US" altLang="ja-JP" sz="3600" dirty="0" smtClean="0">
                <a:latin typeface="+mn-ea"/>
              </a:rPr>
              <a:t> </a:t>
            </a:r>
            <a:r>
              <a:rPr kumimoji="1" lang="en-US" altLang="ja-JP" sz="3600" dirty="0" err="1" smtClean="0">
                <a:latin typeface="+mn-ea"/>
              </a:rPr>
              <a:t>chanjae</a:t>
            </a:r>
            <a:endParaRPr kumimoji="1" lang="ja-JP" altLang="en-US" sz="3600" dirty="0">
              <a:latin typeface="+mn-ea"/>
            </a:endParaRPr>
          </a:p>
        </p:txBody>
      </p:sp>
      <p:pic>
        <p:nvPicPr>
          <p:cNvPr id="5" name="Civilization V Leader Sejong the Great.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672" y="2132856"/>
            <a:ext cx="6071967" cy="3409156"/>
          </a:xfrm>
          <a:prstGeom prst="rect">
            <a:avLst/>
          </a:prstGeom>
        </p:spPr>
      </p:pic>
    </p:spTree>
    <p:extLst>
      <p:ext uri="{BB962C8B-B14F-4D97-AF65-F5344CB8AC3E}">
        <p14:creationId xmlns:p14="http://schemas.microsoft.com/office/powerpoint/2010/main" val="2956209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0"/>
            <a:ext cx="8229600" cy="1143000"/>
          </a:xfrm>
        </p:spPr>
        <p:txBody>
          <a:bodyPr>
            <a:normAutofit/>
          </a:bodyPr>
          <a:lstStyle/>
          <a:p>
            <a:r>
              <a:rPr kumimoji="1" lang="en-US" altLang="ja-JP" sz="5400" dirty="0" err="1" smtClean="0">
                <a:latin typeface="Gabriola" pitchFamily="82" charset="0"/>
              </a:rPr>
              <a:t>Sejong</a:t>
            </a:r>
            <a:r>
              <a:rPr kumimoji="1" lang="en-US" altLang="ja-JP" sz="5400" dirty="0" smtClean="0">
                <a:latin typeface="Gabriola" pitchFamily="82" charset="0"/>
              </a:rPr>
              <a:t> the great</a:t>
            </a:r>
            <a:endParaRPr kumimoji="1" lang="ja-JP" altLang="en-US" sz="5400" dirty="0">
              <a:latin typeface="Gabriola" pitchFamily="82" charset="0"/>
            </a:endParaRPr>
          </a:p>
        </p:txBody>
      </p:sp>
      <p:pic>
        <p:nvPicPr>
          <p:cNvPr id="4" name="내용 개체 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168" y="1916832"/>
            <a:ext cx="2794000" cy="3987800"/>
          </a:xfrm>
        </p:spPr>
      </p:pic>
      <p:sp>
        <p:nvSpPr>
          <p:cNvPr id="5" name="직사각형 4"/>
          <p:cNvSpPr/>
          <p:nvPr/>
        </p:nvSpPr>
        <p:spPr>
          <a:xfrm>
            <a:off x="251519" y="1844824"/>
            <a:ext cx="5677388" cy="4462760"/>
          </a:xfrm>
          <a:prstGeom prst="rect">
            <a:avLst/>
          </a:prstGeom>
        </p:spPr>
        <p:txBody>
          <a:bodyPr wrap="none">
            <a:spAutoFit/>
          </a:bodyPr>
          <a:lstStyle/>
          <a:p>
            <a:pPr marL="285750" indent="-285750">
              <a:buFont typeface="Arial" pitchFamily="34" charset="0"/>
              <a:buChar char="•"/>
            </a:pPr>
            <a:r>
              <a:rPr lang="en-US" altLang="ja-JP" sz="2800" dirty="0"/>
              <a:t> </a:t>
            </a:r>
            <a:r>
              <a:rPr lang="en-US" altLang="ja-JP" sz="2800" dirty="0" smtClean="0"/>
              <a:t> Fourth king </a:t>
            </a:r>
            <a:r>
              <a:rPr lang="en-US" altLang="ja-JP" sz="2800" dirty="0"/>
              <a:t>of </a:t>
            </a:r>
            <a:r>
              <a:rPr lang="en-US" altLang="ja-JP" sz="2800" dirty="0" err="1"/>
              <a:t>joseon</a:t>
            </a:r>
            <a:r>
              <a:rPr lang="en-US" altLang="ja-JP" sz="2800" dirty="0"/>
              <a:t> dynasty </a:t>
            </a:r>
            <a:endParaRPr lang="en-US" altLang="ja-JP" sz="2800" dirty="0" smtClean="0"/>
          </a:p>
          <a:p>
            <a:endParaRPr lang="en-US" altLang="ja-JP" sz="2800" dirty="0" smtClean="0"/>
          </a:p>
          <a:p>
            <a:pPr marL="457200" indent="-457200">
              <a:buFont typeface="Arial" pitchFamily="34" charset="0"/>
              <a:buChar char="•"/>
            </a:pPr>
            <a:r>
              <a:rPr lang="en-US" altLang="ja-JP" sz="2800" dirty="0" err="1" smtClean="0"/>
              <a:t>Sejong</a:t>
            </a:r>
            <a:r>
              <a:rPr lang="en-US" altLang="ja-JP" sz="2800" dirty="0" smtClean="0"/>
              <a:t> had 2 elder brother, but </a:t>
            </a:r>
          </a:p>
          <a:p>
            <a:r>
              <a:rPr lang="en-US" altLang="ja-JP" sz="2800" dirty="0" smtClean="0"/>
              <a:t>they devolved Crown prince to </a:t>
            </a:r>
            <a:r>
              <a:rPr lang="en-US" altLang="ja-JP" sz="2800" dirty="0" err="1" smtClean="0"/>
              <a:t>sejong</a:t>
            </a:r>
            <a:endParaRPr lang="en-US" altLang="ja-JP" sz="2800" dirty="0" smtClean="0"/>
          </a:p>
          <a:p>
            <a:endParaRPr lang="en-US" altLang="ja-JP" sz="2800" dirty="0"/>
          </a:p>
          <a:p>
            <a:pPr marL="457200" indent="-457200">
              <a:buFont typeface="Arial" pitchFamily="34" charset="0"/>
              <a:buChar char="•"/>
            </a:pPr>
            <a:r>
              <a:rPr lang="en-US" altLang="ja-JP" sz="2800" dirty="0" smtClean="0"/>
              <a:t>Encouraged </a:t>
            </a:r>
            <a:r>
              <a:rPr lang="en-US" altLang="ja-JP" sz="2800" dirty="0"/>
              <a:t>scientist</a:t>
            </a:r>
          </a:p>
          <a:p>
            <a:pPr marL="285750" indent="-285750">
              <a:buFont typeface="Arial" pitchFamily="34" charset="0"/>
              <a:buChar char="•"/>
            </a:pPr>
            <a:endParaRPr lang="en-US" altLang="ja-JP" sz="2800" dirty="0" smtClean="0"/>
          </a:p>
          <a:p>
            <a:pPr marL="285750" indent="-285750">
              <a:buFont typeface="Arial" pitchFamily="34" charset="0"/>
              <a:buChar char="•"/>
            </a:pPr>
            <a:r>
              <a:rPr lang="en-US" altLang="ja-JP" sz="2800" dirty="0" smtClean="0"/>
              <a:t>  Inventor of Korean (</a:t>
            </a:r>
            <a:r>
              <a:rPr lang="en-US" altLang="ja-JP" sz="2800" dirty="0" err="1" smtClean="0"/>
              <a:t>han</a:t>
            </a:r>
            <a:r>
              <a:rPr lang="en-US" altLang="ja-JP" sz="2800" dirty="0" smtClean="0"/>
              <a:t> </a:t>
            </a:r>
            <a:r>
              <a:rPr lang="en-US" altLang="ja-JP" sz="2800" dirty="0" err="1" smtClean="0"/>
              <a:t>gul</a:t>
            </a:r>
            <a:r>
              <a:rPr lang="en-US" altLang="ja-JP" sz="2800" dirty="0" smtClean="0"/>
              <a:t> :</a:t>
            </a:r>
            <a:r>
              <a:rPr lang="ko-KR" altLang="en-US" sz="2800" dirty="0" smtClean="0"/>
              <a:t>한글</a:t>
            </a:r>
            <a:r>
              <a:rPr lang="en-US" altLang="ja-JP" sz="2800" dirty="0" smtClean="0"/>
              <a:t>)</a:t>
            </a:r>
          </a:p>
          <a:p>
            <a:pPr marL="285750" indent="-285750">
              <a:buFont typeface="Arial" pitchFamily="34" charset="0"/>
              <a:buChar char="•"/>
            </a:pPr>
            <a:endParaRPr lang="en-US" altLang="ja-JP" sz="2400" dirty="0" smtClean="0"/>
          </a:p>
          <a:p>
            <a:pPr marL="285750" indent="-285750">
              <a:buFont typeface="Arial" pitchFamily="34" charset="0"/>
              <a:buChar char="•"/>
            </a:pPr>
            <a:endParaRPr lang="en-US" altLang="ja-JP" dirty="0"/>
          </a:p>
          <a:p>
            <a:pPr marL="285750" indent="-285750">
              <a:buFont typeface="Arial" pitchFamily="34" charset="0"/>
              <a:buChar char="•"/>
            </a:pPr>
            <a:endParaRPr lang="ja-JP" altLang="en-US" dirty="0"/>
          </a:p>
        </p:txBody>
      </p:sp>
      <p:pic>
        <p:nvPicPr>
          <p:cNvPr id="3" name="그림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623467"/>
            <a:ext cx="4762500" cy="4381500"/>
          </a:xfrm>
          <a:prstGeom prst="rect">
            <a:avLst/>
          </a:prstGeom>
        </p:spPr>
      </p:pic>
    </p:spTree>
    <p:extLst>
      <p:ext uri="{BB962C8B-B14F-4D97-AF65-F5344CB8AC3E}">
        <p14:creationId xmlns:p14="http://schemas.microsoft.com/office/powerpoint/2010/main" val="28595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ja-JP" sz="4800" dirty="0" err="1" smtClean="0">
                <a:latin typeface="Gabriola" pitchFamily="82" charset="0"/>
              </a:rPr>
              <a:t>Sejong</a:t>
            </a:r>
            <a:r>
              <a:rPr lang="en-US" altLang="ja-JP" sz="4800" dirty="0">
                <a:latin typeface="Gabriola" pitchFamily="82" charset="0"/>
              </a:rPr>
              <a:t> </a:t>
            </a:r>
            <a:r>
              <a:rPr lang="en-US" altLang="ja-JP" sz="4800" dirty="0" smtClean="0">
                <a:latin typeface="Gabriola" pitchFamily="82" charset="0"/>
              </a:rPr>
              <a:t>the great loved Science</a:t>
            </a:r>
            <a:endParaRPr kumimoji="1" lang="ja-JP" altLang="en-US" sz="4800" dirty="0">
              <a:latin typeface="Gabriola" pitchFamily="82" charset="0"/>
            </a:endParaRPr>
          </a:p>
        </p:txBody>
      </p:sp>
      <p:pic>
        <p:nvPicPr>
          <p:cNvPr id="4" name="내용 개체 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1844824"/>
            <a:ext cx="2465832" cy="3950208"/>
          </a:xfrm>
        </p:spPr>
      </p:pic>
      <p:pic>
        <p:nvPicPr>
          <p:cNvPr id="5" name="그림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898" y="2022897"/>
            <a:ext cx="2095500" cy="1571625"/>
          </a:xfrm>
          <a:prstGeom prst="rect">
            <a:avLst/>
          </a:prstGeom>
        </p:spPr>
      </p:pic>
      <p:pic>
        <p:nvPicPr>
          <p:cNvPr id="6" name="그림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042041"/>
            <a:ext cx="2088232" cy="1571625"/>
          </a:xfrm>
          <a:prstGeom prst="rect">
            <a:avLst/>
          </a:prstGeom>
        </p:spPr>
      </p:pic>
      <p:pic>
        <p:nvPicPr>
          <p:cNvPr id="7" name="그림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2938" y="4123820"/>
            <a:ext cx="1672753" cy="1935614"/>
          </a:xfrm>
          <a:prstGeom prst="rect">
            <a:avLst/>
          </a:prstGeom>
        </p:spPr>
      </p:pic>
      <p:sp>
        <p:nvSpPr>
          <p:cNvPr id="8" name="직사각형 7"/>
          <p:cNvSpPr/>
          <p:nvPr/>
        </p:nvSpPr>
        <p:spPr>
          <a:xfrm>
            <a:off x="3872560" y="3594522"/>
            <a:ext cx="1573508" cy="369332"/>
          </a:xfrm>
          <a:prstGeom prst="rect">
            <a:avLst/>
          </a:prstGeom>
        </p:spPr>
        <p:txBody>
          <a:bodyPr wrap="none">
            <a:spAutoFit/>
          </a:bodyPr>
          <a:lstStyle/>
          <a:p>
            <a:r>
              <a:rPr lang="en-US" altLang="ja-JP" dirty="0" smtClean="0"/>
              <a:t>celestial globe </a:t>
            </a:r>
            <a:endParaRPr lang="ja-JP" altLang="en-US" dirty="0"/>
          </a:p>
        </p:txBody>
      </p:sp>
      <p:sp>
        <p:nvSpPr>
          <p:cNvPr id="9" name="직사각형 8"/>
          <p:cNvSpPr/>
          <p:nvPr/>
        </p:nvSpPr>
        <p:spPr>
          <a:xfrm>
            <a:off x="5904295" y="3613666"/>
            <a:ext cx="2447978" cy="369332"/>
          </a:xfrm>
          <a:prstGeom prst="rect">
            <a:avLst/>
          </a:prstGeom>
        </p:spPr>
        <p:txBody>
          <a:bodyPr wrap="none">
            <a:spAutoFit/>
          </a:bodyPr>
          <a:lstStyle/>
          <a:p>
            <a:r>
              <a:rPr lang="en-US" altLang="ja-JP" dirty="0" smtClean="0"/>
              <a:t>self-striking water clock.</a:t>
            </a:r>
            <a:endParaRPr lang="ja-JP" altLang="en-US" dirty="0"/>
          </a:p>
        </p:txBody>
      </p:sp>
      <p:sp>
        <p:nvSpPr>
          <p:cNvPr id="10" name="직사각형 9"/>
          <p:cNvSpPr/>
          <p:nvPr/>
        </p:nvSpPr>
        <p:spPr>
          <a:xfrm>
            <a:off x="4210312" y="6031098"/>
            <a:ext cx="898003" cy="369332"/>
          </a:xfrm>
          <a:prstGeom prst="rect">
            <a:avLst/>
          </a:prstGeom>
        </p:spPr>
        <p:txBody>
          <a:bodyPr wrap="none">
            <a:spAutoFit/>
          </a:bodyPr>
          <a:lstStyle/>
          <a:p>
            <a:r>
              <a:rPr lang="en-US" altLang="ja-JP" dirty="0" smtClean="0"/>
              <a:t>Han </a:t>
            </a:r>
            <a:r>
              <a:rPr lang="en-US" altLang="ja-JP" dirty="0" err="1" smtClean="0"/>
              <a:t>gul</a:t>
            </a:r>
            <a:endParaRPr lang="ja-JP" altLang="en-US" dirty="0"/>
          </a:p>
        </p:txBody>
      </p:sp>
      <p:pic>
        <p:nvPicPr>
          <p:cNvPr id="11" name="그림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4168" y="4141004"/>
            <a:ext cx="2396422" cy="1922912"/>
          </a:xfrm>
          <a:prstGeom prst="rect">
            <a:avLst/>
          </a:prstGeom>
        </p:spPr>
      </p:pic>
      <p:sp>
        <p:nvSpPr>
          <p:cNvPr id="12" name="TextBox 11"/>
          <p:cNvSpPr txBox="1"/>
          <p:nvPr/>
        </p:nvSpPr>
        <p:spPr>
          <a:xfrm>
            <a:off x="6463885" y="6030728"/>
            <a:ext cx="1636987" cy="369332"/>
          </a:xfrm>
          <a:prstGeom prst="rect">
            <a:avLst/>
          </a:prstGeom>
          <a:noFill/>
        </p:spPr>
        <p:txBody>
          <a:bodyPr wrap="none" rtlCol="0">
            <a:spAutoFit/>
          </a:bodyPr>
          <a:lstStyle/>
          <a:p>
            <a:r>
              <a:rPr kumimoji="1" lang="en-US" altLang="ja-JP" dirty="0" err="1" smtClean="0"/>
              <a:t>Nong</a:t>
            </a:r>
            <a:r>
              <a:rPr kumimoji="1" lang="en-US" altLang="ja-JP" dirty="0" smtClean="0"/>
              <a:t> </a:t>
            </a:r>
            <a:r>
              <a:rPr kumimoji="1" lang="en-US" altLang="ja-JP" dirty="0" err="1" smtClean="0"/>
              <a:t>sa</a:t>
            </a:r>
            <a:r>
              <a:rPr kumimoji="1" lang="en-US" altLang="ja-JP" dirty="0" smtClean="0"/>
              <a:t> </a:t>
            </a:r>
            <a:r>
              <a:rPr lang="en-US" altLang="ja-JP" dirty="0" err="1" smtClean="0"/>
              <a:t>j</a:t>
            </a:r>
            <a:r>
              <a:rPr kumimoji="1" lang="en-US" altLang="ja-JP" dirty="0" err="1" smtClean="0"/>
              <a:t>ik</a:t>
            </a:r>
            <a:r>
              <a:rPr kumimoji="1" lang="en-US" altLang="ja-JP" dirty="0" smtClean="0"/>
              <a:t> </a:t>
            </a:r>
            <a:r>
              <a:rPr kumimoji="1" lang="en-US" altLang="ja-JP" dirty="0" err="1" smtClean="0"/>
              <a:t>seol</a:t>
            </a:r>
            <a:endParaRPr kumimoji="1" lang="ja-JP" altLang="en-US" dirty="0"/>
          </a:p>
        </p:txBody>
      </p:sp>
      <p:sp>
        <p:nvSpPr>
          <p:cNvPr id="3" name="직사각형 2"/>
          <p:cNvSpPr/>
          <p:nvPr/>
        </p:nvSpPr>
        <p:spPr>
          <a:xfrm>
            <a:off x="755576" y="5825052"/>
            <a:ext cx="2417265" cy="369332"/>
          </a:xfrm>
          <a:prstGeom prst="rect">
            <a:avLst/>
          </a:prstGeom>
        </p:spPr>
        <p:txBody>
          <a:bodyPr wrap="none">
            <a:spAutoFit/>
          </a:bodyPr>
          <a:lstStyle/>
          <a:p>
            <a:r>
              <a:rPr lang="ja-JP" altLang="en-US" dirty="0"/>
              <a:t>集賢</a:t>
            </a:r>
            <a:r>
              <a:rPr lang="ja-JP" altLang="en-US" dirty="0" smtClean="0"/>
              <a:t>殿</a:t>
            </a:r>
            <a:r>
              <a:rPr lang="en-US" altLang="ja-JP" dirty="0" smtClean="0"/>
              <a:t>(jeep </a:t>
            </a:r>
            <a:r>
              <a:rPr lang="en-US" altLang="ja-JP" dirty="0" err="1"/>
              <a:t>h</a:t>
            </a:r>
            <a:r>
              <a:rPr lang="en-US" altLang="ja-JP" dirty="0" err="1" smtClean="0"/>
              <a:t>yun</a:t>
            </a:r>
            <a:r>
              <a:rPr lang="en-US" altLang="ja-JP" dirty="0" smtClean="0"/>
              <a:t> </a:t>
            </a:r>
            <a:r>
              <a:rPr lang="en-US" altLang="ja-JP" dirty="0" err="1" smtClean="0"/>
              <a:t>jeon</a:t>
            </a:r>
            <a:r>
              <a:rPr lang="en-US" altLang="ja-JP" dirty="0" smtClean="0"/>
              <a:t>)</a:t>
            </a:r>
            <a:endParaRPr lang="ja-JP" altLang="en-US" dirty="0"/>
          </a:p>
        </p:txBody>
      </p:sp>
    </p:spTree>
    <p:extLst>
      <p:ext uri="{BB962C8B-B14F-4D97-AF65-F5344CB8AC3E}">
        <p14:creationId xmlns:p14="http://schemas.microsoft.com/office/powerpoint/2010/main" val="3866339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116632"/>
            <a:ext cx="8229600" cy="1143000"/>
          </a:xfrm>
        </p:spPr>
        <p:txBody>
          <a:bodyPr>
            <a:normAutofit fontScale="90000"/>
          </a:bodyPr>
          <a:lstStyle/>
          <a:p>
            <a:r>
              <a:rPr kumimoji="1" lang="en-US" altLang="ja-JP" sz="4800" dirty="0" smtClean="0">
                <a:latin typeface="Gabriola" pitchFamily="82" charset="0"/>
              </a:rPr>
              <a:t>About </a:t>
            </a:r>
            <a:r>
              <a:rPr kumimoji="1" lang="en-US" altLang="ja-JP" sz="4800" dirty="0" err="1" smtClean="0">
                <a:latin typeface="Gabriola" pitchFamily="82" charset="0"/>
              </a:rPr>
              <a:t>han</a:t>
            </a:r>
            <a:r>
              <a:rPr kumimoji="1" lang="en-US" altLang="ja-JP" sz="4800" dirty="0" smtClean="0">
                <a:latin typeface="Gabriola" pitchFamily="82" charset="0"/>
              </a:rPr>
              <a:t> </a:t>
            </a:r>
            <a:r>
              <a:rPr kumimoji="1" lang="en-US" altLang="ja-JP" sz="4800" dirty="0" err="1" smtClean="0">
                <a:latin typeface="Gabriola" pitchFamily="82" charset="0"/>
              </a:rPr>
              <a:t>gul</a:t>
            </a:r>
            <a:r>
              <a:rPr kumimoji="1" lang="en-US" altLang="ja-JP" sz="4800" dirty="0" smtClean="0">
                <a:latin typeface="Gabriola" pitchFamily="82" charset="0"/>
              </a:rPr>
              <a:t> </a:t>
            </a:r>
            <a:r>
              <a:rPr kumimoji="1" lang="en-US" altLang="ja-JP" dirty="0" smtClean="0">
                <a:latin typeface="Gabriola" pitchFamily="82" charset="0"/>
              </a:rPr>
              <a:t>(</a:t>
            </a:r>
            <a:r>
              <a:rPr kumimoji="1" lang="ko-KR" altLang="en-US" dirty="0" smtClean="0">
                <a:latin typeface="Gabriola" pitchFamily="82" charset="0"/>
              </a:rPr>
              <a:t>한글</a:t>
            </a:r>
            <a:r>
              <a:rPr kumimoji="1" lang="en-US" altLang="ko-KR" dirty="0" smtClean="0">
                <a:latin typeface="Gabriola" pitchFamily="82" charset="0"/>
              </a:rPr>
              <a:t>)</a:t>
            </a:r>
            <a:br>
              <a:rPr kumimoji="1" lang="en-US" altLang="ko-KR" dirty="0" smtClean="0">
                <a:latin typeface="Gabriola" pitchFamily="82" charset="0"/>
              </a:rPr>
            </a:br>
            <a:r>
              <a:rPr kumimoji="1" lang="en-US" altLang="ko-KR" sz="3600" dirty="0" smtClean="0">
                <a:solidFill>
                  <a:schemeClr val="accent1"/>
                </a:solidFill>
                <a:latin typeface="Gabriola" pitchFamily="82" charset="0"/>
              </a:rPr>
              <a:t>- the writing system of </a:t>
            </a:r>
            <a:r>
              <a:rPr lang="en-US" altLang="ko-KR" sz="3600" dirty="0">
                <a:solidFill>
                  <a:schemeClr val="accent1"/>
                </a:solidFill>
                <a:latin typeface="Gabriola" pitchFamily="82" charset="0"/>
              </a:rPr>
              <a:t>K</a:t>
            </a:r>
            <a:r>
              <a:rPr kumimoji="1" lang="en-US" altLang="ko-KR" sz="3600" dirty="0" smtClean="0">
                <a:solidFill>
                  <a:schemeClr val="accent1"/>
                </a:solidFill>
                <a:latin typeface="Gabriola" pitchFamily="82" charset="0"/>
              </a:rPr>
              <a:t>orean -</a:t>
            </a:r>
            <a:endParaRPr kumimoji="1" lang="ja-JP" altLang="en-US" dirty="0">
              <a:solidFill>
                <a:schemeClr val="accent1"/>
              </a:solidFill>
              <a:latin typeface="Gabriola" pitchFamily="82" charset="0"/>
            </a:endParaRPr>
          </a:p>
        </p:txBody>
      </p:sp>
      <p:sp>
        <p:nvSpPr>
          <p:cNvPr id="3" name="내용 개체 틀 2"/>
          <p:cNvSpPr>
            <a:spLocks noGrp="1"/>
          </p:cNvSpPr>
          <p:nvPr>
            <p:ph idx="1"/>
          </p:nvPr>
        </p:nvSpPr>
        <p:spPr>
          <a:xfrm>
            <a:off x="179512" y="1484784"/>
            <a:ext cx="8229600" cy="4525963"/>
          </a:xfrm>
        </p:spPr>
        <p:txBody>
          <a:bodyPr>
            <a:normAutofit fontScale="92500" lnSpcReduction="20000"/>
          </a:bodyPr>
          <a:lstStyle/>
          <a:p>
            <a:r>
              <a:rPr lang="en-US" altLang="ja-JP" sz="2200" dirty="0"/>
              <a:t>The only characters that have an inventor</a:t>
            </a:r>
          </a:p>
          <a:p>
            <a:pPr marL="0" indent="0">
              <a:buNone/>
            </a:pPr>
            <a:endParaRPr lang="en-US" altLang="ja-JP" sz="1900" dirty="0" smtClean="0"/>
          </a:p>
          <a:p>
            <a:r>
              <a:rPr lang="en-US" altLang="ja-JP" sz="2400" dirty="0" smtClean="0"/>
              <a:t>Hangul </a:t>
            </a:r>
            <a:r>
              <a:rPr lang="en-US" altLang="ja-JP" sz="2400" dirty="0"/>
              <a:t>is </a:t>
            </a:r>
            <a:r>
              <a:rPr lang="en-US" altLang="ja-JP" sz="2400" u="sng" dirty="0" err="1">
                <a:solidFill>
                  <a:srgbClr val="FF0000"/>
                </a:solidFill>
              </a:rPr>
              <a:t>featural</a:t>
            </a:r>
            <a:r>
              <a:rPr lang="en-US" altLang="ja-JP" sz="2400" u="sng" dirty="0">
                <a:solidFill>
                  <a:srgbClr val="FF0000"/>
                </a:solidFill>
              </a:rPr>
              <a:t> </a:t>
            </a:r>
            <a:r>
              <a:rPr lang="en-US" altLang="ja-JP" sz="2400" dirty="0" smtClean="0"/>
              <a:t>script.</a:t>
            </a:r>
          </a:p>
          <a:p>
            <a:endParaRPr lang="en-US" altLang="ja-JP" sz="2400" dirty="0" smtClean="0"/>
          </a:p>
          <a:p>
            <a:r>
              <a:rPr lang="en-US" altLang="ja-JP" sz="2400" dirty="0" smtClean="0"/>
              <a:t>designed </a:t>
            </a:r>
            <a:r>
              <a:rPr lang="en-US" altLang="ja-JP" sz="2400" dirty="0"/>
              <a:t>to be easy enough to </a:t>
            </a:r>
            <a:endParaRPr lang="en-US" altLang="ja-JP" sz="2400" dirty="0" smtClean="0"/>
          </a:p>
          <a:p>
            <a:pPr marL="0" indent="0">
              <a:buNone/>
            </a:pPr>
            <a:r>
              <a:rPr lang="ja-JP" altLang="en-US" sz="2400" dirty="0"/>
              <a:t>　</a:t>
            </a:r>
            <a:r>
              <a:rPr lang="ja-JP" altLang="en-US" sz="2400" dirty="0" smtClean="0"/>
              <a:t>　</a:t>
            </a:r>
            <a:r>
              <a:rPr lang="en-US" altLang="ja-JP" sz="2400" dirty="0" smtClean="0"/>
              <a:t>learn </a:t>
            </a:r>
            <a:r>
              <a:rPr lang="en-US" altLang="ja-JP" sz="2400" dirty="0"/>
              <a:t>in a </a:t>
            </a:r>
            <a:r>
              <a:rPr lang="en-US" altLang="ja-JP" sz="2400" dirty="0" smtClean="0"/>
              <a:t>morning.</a:t>
            </a:r>
          </a:p>
          <a:p>
            <a:pPr marL="0" indent="0">
              <a:buNone/>
            </a:pPr>
            <a:r>
              <a:rPr lang="en-US" altLang="ja-JP" sz="2400" dirty="0" smtClean="0"/>
              <a:t> </a:t>
            </a:r>
          </a:p>
          <a:p>
            <a:r>
              <a:rPr lang="en-US" altLang="ja-JP" sz="2400" dirty="0" smtClean="0"/>
              <a:t>All </a:t>
            </a:r>
            <a:r>
              <a:rPr lang="en-US" altLang="ja-JP" sz="2400" dirty="0"/>
              <a:t>characters map the </a:t>
            </a:r>
            <a:r>
              <a:rPr lang="en-US" altLang="ja-JP" sz="2400" dirty="0" smtClean="0"/>
              <a:t>location of</a:t>
            </a:r>
          </a:p>
          <a:p>
            <a:pPr marL="0" indent="0">
              <a:buNone/>
            </a:pPr>
            <a:r>
              <a:rPr lang="en-US" altLang="ja-JP" sz="2400" dirty="0" smtClean="0"/>
              <a:t>the </a:t>
            </a:r>
            <a:r>
              <a:rPr lang="en-US" altLang="ja-JP" sz="2400" u="sng" dirty="0">
                <a:solidFill>
                  <a:srgbClr val="FF0000"/>
                </a:solidFill>
              </a:rPr>
              <a:t>tongue, palate, teeth, and </a:t>
            </a:r>
            <a:r>
              <a:rPr lang="en-US" altLang="ja-JP" sz="2400" u="sng" dirty="0" smtClean="0">
                <a:solidFill>
                  <a:srgbClr val="FF0000"/>
                </a:solidFill>
              </a:rPr>
              <a:t>throat</a:t>
            </a:r>
          </a:p>
          <a:p>
            <a:pPr marL="0" indent="0">
              <a:buNone/>
            </a:pPr>
            <a:r>
              <a:rPr lang="en-US" altLang="ja-JP" sz="2400" dirty="0" smtClean="0"/>
              <a:t>when </a:t>
            </a:r>
            <a:r>
              <a:rPr lang="en-US" altLang="ja-JP" sz="2400" dirty="0"/>
              <a:t>the sound of each letter is </a:t>
            </a:r>
            <a:r>
              <a:rPr lang="en-US" altLang="ja-JP" sz="2400" dirty="0" smtClean="0"/>
              <a:t>made.</a:t>
            </a:r>
            <a:endParaRPr lang="en-US" altLang="ja-JP" sz="2400" dirty="0"/>
          </a:p>
          <a:p>
            <a:endParaRPr lang="en-US" altLang="ja-JP" sz="2400" dirty="0" smtClean="0"/>
          </a:p>
          <a:p>
            <a:r>
              <a:rPr lang="en-US" altLang="ja-JP" sz="2400" dirty="0" smtClean="0"/>
              <a:t>Vowels </a:t>
            </a:r>
            <a:r>
              <a:rPr lang="en-US" altLang="ja-JP" sz="2400" dirty="0"/>
              <a:t>are made from </a:t>
            </a:r>
            <a:r>
              <a:rPr lang="en-US" altLang="ja-JP" sz="2400" u="sng" dirty="0"/>
              <a:t>vertical or horizontal lines</a:t>
            </a:r>
            <a:r>
              <a:rPr lang="en-US" altLang="ja-JP" sz="2400" dirty="0"/>
              <a:t> so that they are easily distinguishable from consonants.</a:t>
            </a:r>
            <a:endParaRPr lang="en-US" altLang="ja-JP" sz="2400" dirty="0" smtClean="0"/>
          </a:p>
          <a:p>
            <a:pPr marL="0" indent="0">
              <a:buNone/>
            </a:pPr>
            <a:endParaRPr lang="en-US" altLang="ja-JP" sz="2000" dirty="0" smtClean="0"/>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000" y="1301899"/>
            <a:ext cx="4116000" cy="3456384"/>
          </a:xfrm>
          <a:prstGeom prst="rect">
            <a:avLst/>
          </a:prstGeom>
        </p:spPr>
      </p:pic>
    </p:spTree>
    <p:extLst>
      <p:ext uri="{BB962C8B-B14F-4D97-AF65-F5344CB8AC3E}">
        <p14:creationId xmlns:p14="http://schemas.microsoft.com/office/powerpoint/2010/main" val="167061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내용 개체 틀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737" y="1665082"/>
            <a:ext cx="5109926" cy="4506672"/>
          </a:xfrm>
        </p:spPr>
      </p:pic>
      <p:sp>
        <p:nvSpPr>
          <p:cNvPr id="2" name="제목 1"/>
          <p:cNvSpPr>
            <a:spLocks noGrp="1"/>
          </p:cNvSpPr>
          <p:nvPr>
            <p:ph type="title"/>
          </p:nvPr>
        </p:nvSpPr>
        <p:spPr/>
        <p:txBody>
          <a:bodyPr>
            <a:normAutofit fontScale="90000"/>
          </a:bodyPr>
          <a:lstStyle/>
          <a:p>
            <a:r>
              <a:rPr lang="en-US" altLang="ja-JP" dirty="0" smtClean="0">
                <a:effectLst/>
              </a:rPr>
              <a:t/>
            </a:r>
            <a:br>
              <a:rPr lang="en-US" altLang="ja-JP" dirty="0" smtClean="0">
                <a:effectLst/>
              </a:rPr>
            </a:br>
            <a:endParaRPr kumimoji="1" lang="ja-JP" altLang="en-US" dirty="0"/>
          </a:p>
        </p:txBody>
      </p:sp>
      <p:sp>
        <p:nvSpPr>
          <p:cNvPr id="5" name="직사각형 4"/>
          <p:cNvSpPr/>
          <p:nvPr/>
        </p:nvSpPr>
        <p:spPr>
          <a:xfrm>
            <a:off x="37791" y="6121081"/>
            <a:ext cx="7204000" cy="523220"/>
          </a:xfrm>
          <a:prstGeom prst="rect">
            <a:avLst/>
          </a:prstGeom>
        </p:spPr>
        <p:txBody>
          <a:bodyPr wrap="square">
            <a:spAutoFit/>
          </a:bodyPr>
          <a:lstStyle/>
          <a:p>
            <a:r>
              <a:rPr lang="en-US" altLang="ja-JP" sz="1400" dirty="0" smtClean="0"/>
              <a:t>A featured alphabet like </a:t>
            </a:r>
            <a:r>
              <a:rPr lang="en-US" altLang="ja-JP" sz="1400" dirty="0" err="1" smtClean="0"/>
              <a:t>han</a:t>
            </a:r>
            <a:r>
              <a:rPr lang="en-US" altLang="ja-JP" sz="1400" dirty="0" smtClean="0"/>
              <a:t> </a:t>
            </a:r>
            <a:r>
              <a:rPr lang="en-US" altLang="ja-JP" sz="1400" dirty="0" err="1" smtClean="0"/>
              <a:t>gul</a:t>
            </a:r>
            <a:r>
              <a:rPr lang="en-US" altLang="ja-JP" sz="1400" dirty="0" smtClean="0"/>
              <a:t> illustrates the features used to form the sounds of each characters.</a:t>
            </a:r>
            <a:endParaRPr lang="ja-JP" altLang="en-US" sz="1400" dirty="0"/>
          </a:p>
        </p:txBody>
      </p:sp>
      <p:sp>
        <p:nvSpPr>
          <p:cNvPr id="3" name="TextBox 2"/>
          <p:cNvSpPr txBox="1"/>
          <p:nvPr/>
        </p:nvSpPr>
        <p:spPr>
          <a:xfrm>
            <a:off x="323528" y="44624"/>
            <a:ext cx="8790171" cy="1200329"/>
          </a:xfrm>
          <a:prstGeom prst="rect">
            <a:avLst/>
          </a:prstGeom>
          <a:noFill/>
        </p:spPr>
        <p:txBody>
          <a:bodyPr wrap="square" rtlCol="0">
            <a:spAutoFit/>
          </a:bodyPr>
          <a:lstStyle/>
          <a:p>
            <a:r>
              <a:rPr lang="en-US" altLang="ja-JP" sz="3600" dirty="0">
                <a:latin typeface="Gabriola" pitchFamily="82" charset="0"/>
              </a:rPr>
              <a:t>The shapes of the letters come from the way the mouth is shaped to form their </a:t>
            </a:r>
            <a:r>
              <a:rPr lang="en-US" altLang="ja-JP" sz="3600" dirty="0" smtClean="0">
                <a:latin typeface="Gabriola" pitchFamily="82" charset="0"/>
              </a:rPr>
              <a:t>sound</a:t>
            </a:r>
            <a:endParaRPr kumimoji="1" lang="ja-JP" altLang="en-US" sz="3600" dirty="0">
              <a:latin typeface="Gabriola" pitchFamily="82" charset="0"/>
            </a:endParaRPr>
          </a:p>
        </p:txBody>
      </p:sp>
      <p:sp>
        <p:nvSpPr>
          <p:cNvPr id="6" name="TextBox 5"/>
          <p:cNvSpPr txBox="1"/>
          <p:nvPr/>
        </p:nvSpPr>
        <p:spPr>
          <a:xfrm>
            <a:off x="1938756" y="1244953"/>
            <a:ext cx="1254639" cy="369332"/>
          </a:xfrm>
          <a:prstGeom prst="rect">
            <a:avLst/>
          </a:prstGeom>
          <a:noFill/>
        </p:spPr>
        <p:txBody>
          <a:bodyPr wrap="none" rtlCol="0">
            <a:spAutoFit/>
          </a:bodyPr>
          <a:lstStyle/>
          <a:p>
            <a:r>
              <a:rPr kumimoji="1" lang="en-US" altLang="ja-JP" dirty="0" smtClean="0">
                <a:solidFill>
                  <a:srgbClr val="FF0000"/>
                </a:solidFill>
              </a:rPr>
              <a:t>consonants</a:t>
            </a:r>
            <a:endParaRPr kumimoji="1" lang="ja-JP" altLang="en-US" dirty="0">
              <a:solidFill>
                <a:srgbClr val="FF0000"/>
              </a:solidFill>
            </a:endParaRPr>
          </a:p>
        </p:txBody>
      </p:sp>
      <p:sp>
        <p:nvSpPr>
          <p:cNvPr id="7" name="TextBox 6"/>
          <p:cNvSpPr txBox="1"/>
          <p:nvPr/>
        </p:nvSpPr>
        <p:spPr>
          <a:xfrm>
            <a:off x="6902504" y="1313262"/>
            <a:ext cx="828817" cy="369332"/>
          </a:xfrm>
          <a:prstGeom prst="rect">
            <a:avLst/>
          </a:prstGeom>
          <a:noFill/>
        </p:spPr>
        <p:txBody>
          <a:bodyPr wrap="none" rtlCol="0">
            <a:spAutoFit/>
          </a:bodyPr>
          <a:lstStyle/>
          <a:p>
            <a:r>
              <a:rPr kumimoji="1" lang="en-US" altLang="ja-JP" dirty="0" smtClean="0">
                <a:solidFill>
                  <a:srgbClr val="FF0000"/>
                </a:solidFill>
              </a:rPr>
              <a:t>vowels</a:t>
            </a:r>
            <a:endParaRPr kumimoji="1" lang="ja-JP" altLang="en-US"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772816"/>
            <a:ext cx="18034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454" y="3331830"/>
            <a:ext cx="3710546" cy="183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303503" y="1740435"/>
            <a:ext cx="1749197" cy="369332"/>
          </a:xfrm>
          <a:prstGeom prst="rect">
            <a:avLst/>
          </a:prstGeom>
          <a:noFill/>
        </p:spPr>
        <p:txBody>
          <a:bodyPr wrap="none" rtlCol="0">
            <a:spAutoFit/>
          </a:bodyPr>
          <a:lstStyle/>
          <a:p>
            <a:r>
              <a:rPr kumimoji="1" lang="en-US" altLang="ja-JP" dirty="0" smtClean="0">
                <a:solidFill>
                  <a:schemeClr val="accent1"/>
                </a:solidFill>
              </a:rPr>
              <a:t>G         K           KK</a:t>
            </a:r>
            <a:endParaRPr kumimoji="1" lang="ja-JP" altLang="en-US" dirty="0">
              <a:solidFill>
                <a:schemeClr val="accent1"/>
              </a:solidFill>
            </a:endParaRPr>
          </a:p>
        </p:txBody>
      </p:sp>
      <p:sp>
        <p:nvSpPr>
          <p:cNvPr id="11" name="TextBox 10"/>
          <p:cNvSpPr txBox="1"/>
          <p:nvPr/>
        </p:nvSpPr>
        <p:spPr>
          <a:xfrm>
            <a:off x="2244914" y="2251378"/>
            <a:ext cx="3110082" cy="369332"/>
          </a:xfrm>
          <a:prstGeom prst="rect">
            <a:avLst/>
          </a:prstGeom>
          <a:noFill/>
        </p:spPr>
        <p:txBody>
          <a:bodyPr wrap="none" rtlCol="0">
            <a:spAutoFit/>
          </a:bodyPr>
          <a:lstStyle/>
          <a:p>
            <a:r>
              <a:rPr kumimoji="1" lang="en-US" altLang="ja-JP" dirty="0" smtClean="0">
                <a:solidFill>
                  <a:schemeClr val="accent1"/>
                </a:solidFill>
              </a:rPr>
              <a:t>N         D          T          R          TT </a:t>
            </a:r>
            <a:endParaRPr kumimoji="1" lang="ja-JP" altLang="en-US" dirty="0">
              <a:solidFill>
                <a:schemeClr val="accent1"/>
              </a:solidFill>
            </a:endParaRPr>
          </a:p>
        </p:txBody>
      </p:sp>
      <p:sp>
        <p:nvSpPr>
          <p:cNvPr id="12" name="TextBox 11"/>
          <p:cNvSpPr txBox="1"/>
          <p:nvPr/>
        </p:nvSpPr>
        <p:spPr>
          <a:xfrm>
            <a:off x="2272406" y="2781950"/>
            <a:ext cx="2555508" cy="369332"/>
          </a:xfrm>
          <a:prstGeom prst="rect">
            <a:avLst/>
          </a:prstGeom>
          <a:noFill/>
        </p:spPr>
        <p:txBody>
          <a:bodyPr wrap="none" rtlCol="0">
            <a:spAutoFit/>
          </a:bodyPr>
          <a:lstStyle/>
          <a:p>
            <a:r>
              <a:rPr kumimoji="1" lang="en-US" altLang="ja-JP" dirty="0" smtClean="0">
                <a:solidFill>
                  <a:schemeClr val="accent1"/>
                </a:solidFill>
              </a:rPr>
              <a:t>M        B          P           PP   </a:t>
            </a:r>
            <a:endParaRPr kumimoji="1" lang="ja-JP" altLang="en-US" dirty="0">
              <a:solidFill>
                <a:schemeClr val="accent1"/>
              </a:solidFill>
            </a:endParaRPr>
          </a:p>
        </p:txBody>
      </p:sp>
      <p:sp>
        <p:nvSpPr>
          <p:cNvPr id="13" name="TextBox 12"/>
          <p:cNvSpPr txBox="1"/>
          <p:nvPr/>
        </p:nvSpPr>
        <p:spPr>
          <a:xfrm>
            <a:off x="2272406" y="3339192"/>
            <a:ext cx="3123419" cy="369332"/>
          </a:xfrm>
          <a:prstGeom prst="rect">
            <a:avLst/>
          </a:prstGeom>
          <a:noFill/>
        </p:spPr>
        <p:txBody>
          <a:bodyPr wrap="none" rtlCol="0">
            <a:spAutoFit/>
          </a:bodyPr>
          <a:lstStyle/>
          <a:p>
            <a:r>
              <a:rPr kumimoji="1" lang="en-US" altLang="ja-JP" dirty="0" smtClean="0">
                <a:solidFill>
                  <a:schemeClr val="accent1"/>
                </a:solidFill>
              </a:rPr>
              <a:t>S          J           CH        SS         TS</a:t>
            </a:r>
            <a:endParaRPr kumimoji="1" lang="ja-JP" altLang="en-US" dirty="0">
              <a:solidFill>
                <a:schemeClr val="accent1"/>
              </a:solidFill>
            </a:endParaRPr>
          </a:p>
        </p:txBody>
      </p:sp>
      <p:sp>
        <p:nvSpPr>
          <p:cNvPr id="14" name="TextBox 13"/>
          <p:cNvSpPr txBox="1"/>
          <p:nvPr/>
        </p:nvSpPr>
        <p:spPr>
          <a:xfrm>
            <a:off x="2238491" y="3877766"/>
            <a:ext cx="957313" cy="369332"/>
          </a:xfrm>
          <a:prstGeom prst="rect">
            <a:avLst/>
          </a:prstGeom>
          <a:noFill/>
        </p:spPr>
        <p:txBody>
          <a:bodyPr wrap="none" rtlCol="0">
            <a:spAutoFit/>
          </a:bodyPr>
          <a:lstStyle/>
          <a:p>
            <a:r>
              <a:rPr kumimoji="1" lang="en-US" altLang="ja-JP" dirty="0" smtClean="0">
                <a:solidFill>
                  <a:schemeClr val="accent1"/>
                </a:solidFill>
              </a:rPr>
              <a:t>O         H</a:t>
            </a:r>
            <a:endParaRPr kumimoji="1" lang="ja-JP" altLang="en-US" dirty="0">
              <a:solidFill>
                <a:schemeClr val="accent1"/>
              </a:solidFill>
            </a:endParaRPr>
          </a:p>
        </p:txBody>
      </p:sp>
      <mc:AlternateContent xmlns:mc="http://schemas.openxmlformats.org/markup-compatibility/2006" xmlns:p14="http://schemas.microsoft.com/office/powerpoint/2010/main">
        <mc:Choice Requires="p14">
          <p:contentPart p14:bwMode="auto" r:id="rId6">
            <p14:nvContentPartPr>
              <p14:cNvPr id="4" name="잉크 3"/>
              <p14:cNvContentPartPr/>
              <p14:nvPr/>
            </p14:nvContentPartPr>
            <p14:xfrm>
              <a:off x="7525440" y="3694320"/>
              <a:ext cx="495000" cy="534600"/>
            </p14:xfrm>
          </p:contentPart>
        </mc:Choice>
        <mc:Fallback xmlns="">
          <p:pic>
            <p:nvPicPr>
              <p:cNvPr id="4" name="잉크 3"/>
              <p:cNvPicPr/>
              <p:nvPr/>
            </p:nvPicPr>
            <p:blipFill>
              <a:blip r:embed="rId7"/>
              <a:stretch>
                <a:fillRect/>
              </a:stretch>
            </p:blipFill>
            <p:spPr>
              <a:xfrm>
                <a:off x="1988280" y="1702440"/>
                <a:ext cx="6041520" cy="2535840"/>
              </a:xfrm>
              <a:prstGeom prst="rect">
                <a:avLst/>
              </a:prstGeom>
            </p:spPr>
          </p:pic>
        </mc:Fallback>
      </mc:AlternateContent>
    </p:spTree>
    <p:extLst>
      <p:ext uri="{BB962C8B-B14F-4D97-AF65-F5344CB8AC3E}">
        <p14:creationId xmlns:p14="http://schemas.microsoft.com/office/powerpoint/2010/main" val="630178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99392"/>
            <a:ext cx="8229600" cy="1143000"/>
          </a:xfrm>
        </p:spPr>
        <p:txBody>
          <a:bodyPr/>
          <a:lstStyle/>
          <a:p>
            <a:r>
              <a:rPr kumimoji="1" lang="en-US" altLang="ja-JP" dirty="0" smtClean="0">
                <a:latin typeface="Gabriola" pitchFamily="82" charset="0"/>
              </a:rPr>
              <a:t>Letter cannot stand alone in </a:t>
            </a:r>
            <a:r>
              <a:rPr kumimoji="1" lang="en-US" altLang="ja-JP" dirty="0" smtClean="0">
                <a:latin typeface="Gabriola" pitchFamily="82" charset="0"/>
              </a:rPr>
              <a:t>Korea</a:t>
            </a:r>
            <a:r>
              <a:rPr kumimoji="1" lang="en-US" altLang="ko-KR" dirty="0" smtClean="0">
                <a:latin typeface="Gabriola" pitchFamily="82" charset="0"/>
              </a:rPr>
              <a:t>n</a:t>
            </a:r>
            <a:endParaRPr kumimoji="1" lang="ja-JP" altLang="en-US" dirty="0">
              <a:latin typeface="Gabriola" pitchFamily="82" charset="0"/>
            </a:endParaRPr>
          </a:p>
        </p:txBody>
      </p:sp>
      <p:sp>
        <p:nvSpPr>
          <p:cNvPr id="3" name="내용 개체 틀 2"/>
          <p:cNvSpPr>
            <a:spLocks noGrp="1"/>
          </p:cNvSpPr>
          <p:nvPr>
            <p:ph idx="1"/>
          </p:nvPr>
        </p:nvSpPr>
        <p:spPr/>
        <p:txBody>
          <a:bodyPr/>
          <a:lstStyle/>
          <a:p>
            <a:pPr marL="0" indent="0">
              <a:buNone/>
            </a:pPr>
            <a:r>
              <a:rPr kumimoji="1" lang="en-US" altLang="ko-KR" dirty="0" smtClean="0"/>
              <a:t>Ex)</a:t>
            </a:r>
            <a:r>
              <a:rPr lang="ko-KR" altLang="en-US" dirty="0" err="1" smtClean="0"/>
              <a:t>ㄷ</a:t>
            </a:r>
            <a:r>
              <a:rPr lang="en-US" altLang="ko-KR" dirty="0" smtClean="0"/>
              <a:t>,</a:t>
            </a:r>
            <a:r>
              <a:rPr lang="ko-KR" altLang="en-US" dirty="0" smtClean="0"/>
              <a:t>ㄹ</a:t>
            </a:r>
            <a:r>
              <a:rPr lang="en-US" altLang="ko-KR" dirty="0" smtClean="0"/>
              <a:t>,</a:t>
            </a:r>
            <a:r>
              <a:rPr lang="ko-KR" altLang="en-US" dirty="0" err="1" smtClean="0"/>
              <a:t>ㅌ</a:t>
            </a:r>
            <a:r>
              <a:rPr lang="en-US" altLang="ko-KR" dirty="0" smtClean="0"/>
              <a:t>,</a:t>
            </a:r>
            <a:r>
              <a:rPr lang="ko-KR" altLang="en-US" dirty="0" smtClean="0"/>
              <a:t>ㄹ</a:t>
            </a:r>
            <a:r>
              <a:rPr lang="en-US" altLang="ko-KR" dirty="0" smtClean="0"/>
              <a:t>,</a:t>
            </a:r>
            <a:r>
              <a:rPr lang="ko-KR" altLang="en-US" dirty="0" err="1" smtClean="0"/>
              <a:t>ㄷ</a:t>
            </a:r>
            <a:r>
              <a:rPr lang="en-US" altLang="ko-KR" dirty="0" smtClean="0"/>
              <a:t>,</a:t>
            </a:r>
            <a:r>
              <a:rPr lang="ko-KR" altLang="en-US" dirty="0" err="1" smtClean="0"/>
              <a:t>ㅋ</a:t>
            </a:r>
            <a:r>
              <a:rPr lang="en-US" altLang="ko-KR" dirty="0" smtClean="0"/>
              <a:t>,</a:t>
            </a:r>
            <a:r>
              <a:rPr lang="ko-KR" altLang="en-US" dirty="0" err="1" smtClean="0"/>
              <a:t>ㅏ</a:t>
            </a:r>
            <a:r>
              <a:rPr lang="en-US" altLang="ko-KR" dirty="0" smtClean="0"/>
              <a:t>,</a:t>
            </a:r>
            <a:r>
              <a:rPr lang="ko-KR" altLang="en-US" dirty="0" err="1" smtClean="0"/>
              <a:t>ㅑ</a:t>
            </a:r>
            <a:r>
              <a:rPr lang="en-US" altLang="ko-KR" dirty="0" smtClean="0"/>
              <a:t>,</a:t>
            </a:r>
            <a:r>
              <a:rPr lang="ko-KR" altLang="en-US" dirty="0" err="1" smtClean="0"/>
              <a:t>ㅡ</a:t>
            </a:r>
            <a:r>
              <a:rPr lang="en-US" altLang="ko-KR" dirty="0" smtClean="0"/>
              <a:t>,</a:t>
            </a:r>
            <a:r>
              <a:rPr lang="ko-KR" altLang="en-US" dirty="0" err="1" smtClean="0"/>
              <a:t>ㅝ</a:t>
            </a:r>
            <a:r>
              <a:rPr lang="en-US" altLang="ko-KR" dirty="0" smtClean="0"/>
              <a:t>,</a:t>
            </a:r>
            <a:r>
              <a:rPr lang="ko-KR" altLang="en-US" dirty="0" err="1" smtClean="0"/>
              <a:t>ㅘ</a:t>
            </a:r>
            <a:r>
              <a:rPr lang="en-US" altLang="ko-KR" dirty="0" smtClean="0"/>
              <a:t>,</a:t>
            </a:r>
            <a:r>
              <a:rPr lang="ko-KR" altLang="en-US" dirty="0" err="1" smtClean="0"/>
              <a:t>ㅑ</a:t>
            </a:r>
            <a:r>
              <a:rPr lang="en-US" altLang="ko-KR" dirty="0" smtClean="0"/>
              <a:t>,</a:t>
            </a:r>
            <a:r>
              <a:rPr lang="ko-KR" altLang="en-US" dirty="0" err="1" smtClean="0"/>
              <a:t>ㅛ</a:t>
            </a:r>
            <a:r>
              <a:rPr lang="en-US" altLang="ko-KR" dirty="0" smtClean="0"/>
              <a:t>,</a:t>
            </a:r>
          </a:p>
          <a:p>
            <a:pPr marL="0" indent="0">
              <a:buNone/>
            </a:pPr>
            <a:r>
              <a:rPr kumimoji="1" lang="en-US" altLang="ja-JP" dirty="0" smtClean="0"/>
              <a:t>   means nothing</a:t>
            </a:r>
          </a:p>
          <a:p>
            <a:pPr marL="0" indent="0">
              <a:buNone/>
            </a:pPr>
            <a:endParaRPr lang="en-US" altLang="ja-JP" dirty="0"/>
          </a:p>
          <a:p>
            <a:pPr marL="0" indent="0">
              <a:buNone/>
            </a:pPr>
            <a:r>
              <a:rPr kumimoji="1" lang="en-US" altLang="ja-JP" dirty="0" smtClean="0"/>
              <a:t>Hangul’s letters ar</a:t>
            </a:r>
            <a:r>
              <a:rPr lang="en-US" altLang="ja-JP" dirty="0" smtClean="0"/>
              <a:t>e stacked into syllables of two or three characters, so that every syllable has it’s own block</a:t>
            </a:r>
          </a:p>
          <a:p>
            <a:pPr marL="0" indent="0">
              <a:buNone/>
            </a:pPr>
            <a:endParaRPr kumimoji="1" lang="en-US" altLang="ja-JP" dirty="0"/>
          </a:p>
          <a:p>
            <a:pPr marL="0" indent="0">
              <a:buNone/>
            </a:pPr>
            <a:r>
              <a:rPr lang="en-US" altLang="ja-JP" dirty="0" smtClean="0"/>
              <a:t>Ex) </a:t>
            </a:r>
            <a:r>
              <a:rPr lang="ko-KR" altLang="en-US" dirty="0" smtClean="0"/>
              <a:t>한글</a:t>
            </a:r>
            <a:r>
              <a:rPr lang="en-US" altLang="ko-KR" dirty="0" smtClean="0"/>
              <a:t>,</a:t>
            </a:r>
            <a:r>
              <a:rPr lang="ko-KR" altLang="en-US" dirty="0" smtClean="0"/>
              <a:t>세종</a:t>
            </a:r>
            <a:r>
              <a:rPr lang="en-US" altLang="ko-KR" dirty="0" smtClean="0"/>
              <a:t>,</a:t>
            </a:r>
            <a:r>
              <a:rPr lang="ko-KR" altLang="en-US" dirty="0" smtClean="0"/>
              <a:t>치과</a:t>
            </a:r>
            <a:r>
              <a:rPr lang="en-US" altLang="ko-KR" dirty="0" smtClean="0"/>
              <a:t>,</a:t>
            </a:r>
            <a:r>
              <a:rPr lang="ko-KR" altLang="en-US" dirty="0" smtClean="0"/>
              <a:t>대학</a:t>
            </a:r>
            <a:r>
              <a:rPr lang="en-US" altLang="ko-KR" dirty="0" smtClean="0"/>
              <a:t>,</a:t>
            </a:r>
            <a:r>
              <a:rPr lang="ko-KR" altLang="en-US" dirty="0"/>
              <a:t> </a:t>
            </a: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12" name="잉크 11"/>
              <p14:cNvContentPartPr/>
              <p14:nvPr/>
            </p14:nvContentPartPr>
            <p14:xfrm>
              <a:off x="1138847" y="1765185"/>
              <a:ext cx="6186694" cy="347760"/>
            </p14:xfrm>
          </p:contentPart>
        </mc:Choice>
        <mc:Fallback xmlns="">
          <p:pic>
            <p:nvPicPr>
              <p:cNvPr id="12" name="잉크 11"/>
              <p:cNvPicPr/>
              <p:nvPr/>
            </p:nvPicPr>
            <p:blipFill>
              <a:blip r:embed="rId7"/>
              <a:stretch>
                <a:fillRect/>
              </a:stretch>
            </p:blipFill>
            <p:spPr>
              <a:xfrm>
                <a:off x="1136327" y="1763025"/>
                <a:ext cx="6191374"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잉크 12"/>
              <p14:cNvContentPartPr/>
              <p14:nvPr/>
            </p14:nvContentPartPr>
            <p14:xfrm>
              <a:off x="1165512" y="1678451"/>
              <a:ext cx="6666270" cy="521228"/>
            </p14:xfrm>
          </p:contentPart>
        </mc:Choice>
        <mc:Fallback xmlns="">
          <p:pic>
            <p:nvPicPr>
              <p:cNvPr id="13" name="잉크 12"/>
              <p:cNvPicPr/>
              <p:nvPr/>
            </p:nvPicPr>
            <p:blipFill>
              <a:blip r:embed="rId9"/>
              <a:stretch>
                <a:fillRect/>
              </a:stretch>
            </p:blipFill>
            <p:spPr>
              <a:xfrm>
                <a:off x="1161552" y="1675211"/>
                <a:ext cx="6672390" cy="526627"/>
              </a:xfrm>
              <a:prstGeom prst="rect">
                <a:avLst/>
              </a:prstGeom>
            </p:spPr>
          </p:pic>
        </mc:Fallback>
      </mc:AlternateContent>
    </p:spTree>
    <p:extLst>
      <p:ext uri="{BB962C8B-B14F-4D97-AF65-F5344CB8AC3E}">
        <p14:creationId xmlns:p14="http://schemas.microsoft.com/office/powerpoint/2010/main" val="2088758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4190</TotalTime>
  <Words>556</Words>
  <Application>Microsoft Office PowerPoint</Application>
  <PresentationFormat>화면 슬라이드 쇼(4:3)</PresentationFormat>
  <Paragraphs>80</Paragraphs>
  <Slides>6</Slides>
  <Notes>5</Notes>
  <HiddenSlides>0</HiddenSlides>
  <MMClips>1</MMClips>
  <ScaleCrop>false</ScaleCrop>
  <HeadingPairs>
    <vt:vector size="4" baseType="variant">
      <vt:variant>
        <vt:lpstr>테마</vt:lpstr>
      </vt:variant>
      <vt:variant>
        <vt:i4>1</vt:i4>
      </vt:variant>
      <vt:variant>
        <vt:lpstr>슬라이드 제목</vt:lpstr>
      </vt:variant>
      <vt:variant>
        <vt:i4>6</vt:i4>
      </vt:variant>
    </vt:vector>
  </HeadingPairs>
  <TitlesOfParts>
    <vt:vector size="7" baseType="lpstr">
      <vt:lpstr>Office 테마</vt:lpstr>
      <vt:lpstr>King Sejong the great &amp; Hangul (한글) </vt:lpstr>
      <vt:lpstr>Sejong the great</vt:lpstr>
      <vt:lpstr>Sejong the great loved Science</vt:lpstr>
      <vt:lpstr>About han gul (한글) - the writing system of Korean -</vt:lpstr>
      <vt:lpstr> </vt:lpstr>
      <vt:lpstr>Letter cannot stand alone in Korean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Sejong the great</dc:title>
  <dc:creator>chanjae</dc:creator>
  <cp:lastModifiedBy>chanjae kim</cp:lastModifiedBy>
  <cp:revision>33</cp:revision>
  <dcterms:created xsi:type="dcterms:W3CDTF">2012-07-10T04:44:16Z</dcterms:created>
  <dcterms:modified xsi:type="dcterms:W3CDTF">2012-08-20T16:40:01Z</dcterms:modified>
</cp:coreProperties>
</file>